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Spline Sans"/>
      <p:regular r:id="rId16"/>
    </p:embeddedFont>
    <p:embeddedFont>
      <p:font typeface="Spline Sans"/>
      <p:regular r:id="rId17"/>
    </p:embeddedFont>
    <p:embeddedFont>
      <p:font typeface="Barlow"/>
      <p:regular r:id="rId18"/>
    </p:embeddedFont>
    <p:embeddedFont>
      <p:font typeface="Barlow"/>
      <p:regular r:id="rId19"/>
    </p:embeddedFont>
    <p:embeddedFont>
      <p:font typeface="Barlow"/>
      <p:regular r:id="rId20"/>
    </p:embeddedFont>
    <p:embeddedFont>
      <p:font typeface="Barlow"/>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2-1.png>
</file>

<file path=ppt/media/image-3-1.png>
</file>

<file path=ppt/media/image-5-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Cole and this is a presentation for my ECE570 final project focused on reimplementing the Mobile SAM paper from June 2023. SAM stands for Segment Anything Model.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diving into the details, I want to discuss the task the SAM model was designed for. Image segmentation is a fundamental computer vision task that is similar to object detection. Segmentation focuses on classification at the pixel level by dividing the entire image into regions and assigning classes. Whereas object detection usually focuses on identifying specific objects and their associated bounding boxes. Image segmention is usually more fine-grained than object detection. 
The image here shows an example output from Meta's Segment Anything Model released in April 2023. The image shows the top few classes based on their area, I'm not sure why the model didn't segment the road as one large class.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presents a high level overview of the SAM model architecture. The model consists of three main components, the promt encoder which is responsible for encoding user inputs such as points, bounding boxes, other segmentation masks and even text. Next is the image encoder which is the main focus for this project and it uses a vision transformer based model to encode the input images. Finally, the mask decoder accepts embeddings from the other two components and produces multiple output masks.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high level goal of this project was to take the SAM foundational model released by Meta in 2023 and use it to train a smaller model that can be used on mobile or embedded devices. Meta's SAM model has 641 M parameters which is far too large for inference on current mobile devices. The image encoder is the main focus for creating a smaller model because it alone is 637 M of the total 641 M parameters.
The student mobile SAM model shares the exact same architecture as Meta's SAM model and even reuses the pre-trained weights for the prompt encoder and mask decoder but it replaces the image encoder with the Tiny Vision Transformer model so the entire model is only 10 million parameters.
To distill the knowledge from the larger model image encoder to the smaller student model image encoder, we start with the larger SAM model and its pre-trained weights. Each image is fed forward through the image encoder and the resulting image embedding is saved to disk. Then the same image is fed into the student model for training and the loss is computed between the image embeddings using MSE.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used for training the student Tiny ViT based model was the SA1B dataset released with Meta's original SAM model. This dataset is very large and consists of 11 million source images and 1 billion associated segmentation masks. I underestimated this portion of the project because there isn't a Pytorch implementation for SA1B dataset so I had to write my own. Because the dataset was so large, only a subset of 220,000 images were used to train the student model.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an overview of some of the training metrics. As you can see, evaluating the teacher model to generate the image embeddings took a significant amout of time. Had to move away from Google Copilot because it doesn't run well in the background. I ended up renting a GPU from runpod.io for a total of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slide presents a comparison of different metrics for three different models.
The key metrics shown are mean Intersection over Union (mIoU), Latency, and the number of Image Encoder Parameters.
Unfortunately, the custom trained mobile SAM has an mIoU less than the model from the paper. There wasn't any training code available with the paper so it's difficult to know why this happened.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some potential future considerations for this project.
To improve the mIoU, my first step would be to implement some data augmentation during training.
Also, one of the original goals I had for this project was to get the trained model running in the browser to provide an interactive demo but I just ran out of time.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67462" y="1651635"/>
            <a:ext cx="7381875" cy="1930241"/>
          </a:xfrm>
          <a:prstGeom prst="rect">
            <a:avLst/>
          </a:prstGeom>
          <a:noFill/>
          <a:ln/>
        </p:spPr>
        <p:txBody>
          <a:bodyPr wrap="square" lIns="0" tIns="0" rIns="0" bIns="0" rtlCol="0" anchor="t"/>
          <a:lstStyle/>
          <a:p>
            <a:pPr indent="0" marL="0">
              <a:lnSpc>
                <a:spcPts val="7550"/>
              </a:lnSpc>
              <a:buNone/>
            </a:pPr>
            <a:r>
              <a:rPr lang="en-US" sz="6050" b="1" dirty="0">
                <a:solidFill>
                  <a:srgbClr val="F0FCFF"/>
                </a:solidFill>
                <a:latin typeface="Spline Sans Bold" pitchFamily="34" charset="0"/>
                <a:ea typeface="Spline Sans Bold" pitchFamily="34" charset="-122"/>
                <a:cs typeface="Spline Sans Bold" pitchFamily="34" charset="-120"/>
              </a:rPr>
              <a:t>Mobile SAM Reimplementation</a:t>
            </a:r>
            <a:endParaRPr lang="en-US" sz="6050" dirty="0"/>
          </a:p>
        </p:txBody>
      </p:sp>
      <p:sp>
        <p:nvSpPr>
          <p:cNvPr id="4" name="Text 1"/>
          <p:cNvSpPr/>
          <p:nvPr/>
        </p:nvSpPr>
        <p:spPr>
          <a:xfrm>
            <a:off x="6367462" y="3959423"/>
            <a:ext cx="7381875" cy="1208723"/>
          </a:xfrm>
          <a:prstGeom prst="rect">
            <a:avLst/>
          </a:prstGeom>
          <a:noFill/>
          <a:ln/>
        </p:spPr>
        <p:txBody>
          <a:bodyPr wrap="squar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This presentation explores the reimplementation of Mobile SAM (Segment Anything Model) for efficient object segmentation on mobile devices.</a:t>
            </a:r>
            <a:endParaRPr lang="en-US" sz="1950" dirty="0"/>
          </a:p>
        </p:txBody>
      </p:sp>
      <p:sp>
        <p:nvSpPr>
          <p:cNvPr id="5" name="Text 2"/>
          <p:cNvSpPr/>
          <p:nvPr/>
        </p:nvSpPr>
        <p:spPr>
          <a:xfrm>
            <a:off x="6367462" y="5451277"/>
            <a:ext cx="7381875" cy="402908"/>
          </a:xfrm>
          <a:prstGeom prst="rect">
            <a:avLst/>
          </a:prstGeom>
          <a:noFill/>
          <a:ln/>
        </p:spPr>
        <p:txBody>
          <a:bodyPr wrap="none" lIns="0" tIns="0" rIns="0" bIns="0" rtlCol="0" anchor="t"/>
          <a:lstStyle/>
          <a:p>
            <a:pPr indent="0" marL="0">
              <a:lnSpc>
                <a:spcPts val="3150"/>
              </a:lnSpc>
              <a:buNone/>
            </a:pPr>
            <a:r>
              <a:rPr lang="en-US" sz="1950" i="1" dirty="0">
                <a:solidFill>
                  <a:srgbClr val="E0E4E6"/>
                </a:solidFill>
                <a:latin typeface="Barlow" pitchFamily="34" charset="0"/>
                <a:ea typeface="Barlow" pitchFamily="34" charset="-122"/>
                <a:cs typeface="Barlow" pitchFamily="34" charset="-120"/>
              </a:rPr>
              <a:t>Disclaimer: slide layout and some images were generated using AI</a:t>
            </a:r>
            <a:endParaRPr lang="en-US" sz="1950" dirty="0"/>
          </a:p>
        </p:txBody>
      </p:sp>
      <p:sp>
        <p:nvSpPr>
          <p:cNvPr id="6" name="Shape 3"/>
          <p:cNvSpPr/>
          <p:nvPr/>
        </p:nvSpPr>
        <p:spPr>
          <a:xfrm>
            <a:off x="6367462" y="6156127"/>
            <a:ext cx="402788" cy="402788"/>
          </a:xfrm>
          <a:prstGeom prst="roundRect">
            <a:avLst>
              <a:gd name="adj" fmla="val 22699498"/>
            </a:avLst>
          </a:prstGeom>
          <a:solidFill>
            <a:srgbClr val="567EBA"/>
          </a:solidFill>
          <a:ln w="7620">
            <a:solidFill>
              <a:srgbClr val="FFFFFF"/>
            </a:solidFill>
            <a:prstDash val="solid"/>
          </a:ln>
        </p:spPr>
      </p:sp>
      <p:sp>
        <p:nvSpPr>
          <p:cNvPr id="7" name="Text 4"/>
          <p:cNvSpPr/>
          <p:nvPr/>
        </p:nvSpPr>
        <p:spPr>
          <a:xfrm>
            <a:off x="6509266" y="6308765"/>
            <a:ext cx="119063" cy="97512"/>
          </a:xfrm>
          <a:prstGeom prst="rect">
            <a:avLst/>
          </a:prstGeom>
          <a:noFill/>
          <a:ln/>
        </p:spPr>
        <p:txBody>
          <a:bodyPr wrap="none" lIns="0" tIns="0" rIns="0" bIns="0" rtlCol="0" anchor="t"/>
          <a:lstStyle/>
          <a:p>
            <a:pPr algn="ctr" indent="0" marL="0">
              <a:lnSpc>
                <a:spcPts val="750"/>
              </a:lnSpc>
              <a:buNone/>
            </a:pPr>
            <a:r>
              <a:rPr lang="en-US" sz="750" dirty="0">
                <a:solidFill>
                  <a:srgbClr val="FFFFFF"/>
                </a:solidFill>
                <a:latin typeface="Barlow Medium" pitchFamily="34" charset="0"/>
                <a:ea typeface="Barlow Medium" pitchFamily="34" charset="-122"/>
                <a:cs typeface="Barlow Medium" pitchFamily="34" charset="-120"/>
              </a:rPr>
              <a:t>CR</a:t>
            </a:r>
            <a:endParaRPr lang="en-US" sz="750" dirty="0"/>
          </a:p>
        </p:txBody>
      </p:sp>
      <p:sp>
        <p:nvSpPr>
          <p:cNvPr id="8" name="Text 5"/>
          <p:cNvSpPr/>
          <p:nvPr/>
        </p:nvSpPr>
        <p:spPr>
          <a:xfrm>
            <a:off x="6896100" y="6137315"/>
            <a:ext cx="2651284" cy="440531"/>
          </a:xfrm>
          <a:prstGeom prst="rect">
            <a:avLst/>
          </a:prstGeom>
          <a:noFill/>
          <a:ln/>
        </p:spPr>
        <p:txBody>
          <a:bodyPr wrap="none" lIns="0" tIns="0" rIns="0" bIns="0" rtlCol="0" anchor="t"/>
          <a:lstStyle/>
          <a:p>
            <a:pPr algn="l" indent="0" marL="0">
              <a:lnSpc>
                <a:spcPts val="3450"/>
              </a:lnSpc>
              <a:buNone/>
            </a:pPr>
            <a:r>
              <a:rPr lang="en-US" sz="2450" b="1" dirty="0">
                <a:solidFill>
                  <a:srgbClr val="E0E4E6"/>
                </a:solidFill>
                <a:latin typeface="Barlow Bold" pitchFamily="34" charset="0"/>
                <a:ea typeface="Barlow Bold" pitchFamily="34" charset="-122"/>
                <a:cs typeface="Barlow Bold" pitchFamily="34" charset="-120"/>
              </a:rPr>
              <a:t>by Cole Richardson</a:t>
            </a:r>
            <a:endParaRPr lang="en-US" sz="2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81063" y="959882"/>
            <a:ext cx="6776680" cy="699254"/>
          </a:xfrm>
          <a:prstGeom prst="rect">
            <a:avLst/>
          </a:prstGeom>
          <a:noFill/>
          <a:ln/>
        </p:spPr>
        <p:txBody>
          <a:bodyPr wrap="none" lIns="0" tIns="0" rIns="0" bIns="0" rtlCol="0" anchor="t"/>
          <a:lstStyle/>
          <a:p>
            <a:pPr indent="0" marL="0">
              <a:lnSpc>
                <a:spcPts val="5500"/>
              </a:lnSpc>
              <a:buNone/>
            </a:pPr>
            <a:r>
              <a:rPr lang="en-US" sz="4400" b="1" dirty="0">
                <a:solidFill>
                  <a:srgbClr val="F0FCFF"/>
                </a:solidFill>
                <a:latin typeface="Spline Sans Bold" pitchFamily="34" charset="0"/>
                <a:ea typeface="Spline Sans Bold" pitchFamily="34" charset="-122"/>
                <a:cs typeface="Spline Sans Bold" pitchFamily="34" charset="-120"/>
              </a:rPr>
              <a:t>Image Segmentation Task</a:t>
            </a:r>
            <a:endParaRPr lang="en-US" sz="4400" dirty="0"/>
          </a:p>
        </p:txBody>
      </p:sp>
      <p:sp>
        <p:nvSpPr>
          <p:cNvPr id="3" name="Text 1"/>
          <p:cNvSpPr/>
          <p:nvPr/>
        </p:nvSpPr>
        <p:spPr>
          <a:xfrm>
            <a:off x="881063" y="2263259"/>
            <a:ext cx="6127075" cy="1208723"/>
          </a:xfrm>
          <a:prstGeom prst="rect">
            <a:avLst/>
          </a:prstGeom>
          <a:noFill/>
          <a:ln/>
        </p:spPr>
        <p:txBody>
          <a:bodyPr wrap="squar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Image segmentation is the process of identifying and separating objects within an image. It's a fundamental task in computer vision, enabling various applications.</a:t>
            </a:r>
            <a:endParaRPr lang="en-US" sz="1950" dirty="0"/>
          </a:p>
        </p:txBody>
      </p:sp>
      <p:sp>
        <p:nvSpPr>
          <p:cNvPr id="4" name="Text 2"/>
          <p:cNvSpPr/>
          <p:nvPr/>
        </p:nvSpPr>
        <p:spPr>
          <a:xfrm>
            <a:off x="881063" y="3698557"/>
            <a:ext cx="6127075" cy="805815"/>
          </a:xfrm>
          <a:prstGeom prst="rect">
            <a:avLst/>
          </a:prstGeom>
          <a:noFill/>
          <a:ln/>
        </p:spPr>
        <p:txBody>
          <a:bodyPr wrap="square" lIns="0" tIns="0" rIns="0" bIns="0" rtlCol="0" anchor="t"/>
          <a:lstStyle/>
          <a:p>
            <a:pPr algn="l" marL="342900" indent="-342900">
              <a:lnSpc>
                <a:spcPts val="3150"/>
              </a:lnSpc>
              <a:buSzPct val="100000"/>
              <a:buFont typeface="+mj-lt"/>
              <a:buAutoNum type="arabicPeriod" startAt="1"/>
            </a:pPr>
            <a:r>
              <a:rPr lang="en-US" sz="1950" dirty="0">
                <a:solidFill>
                  <a:srgbClr val="E0E4E6"/>
                </a:solidFill>
                <a:latin typeface="Barlow" pitchFamily="34" charset="0"/>
                <a:ea typeface="Barlow" pitchFamily="34" charset="-122"/>
                <a:cs typeface="Barlow" pitchFamily="34" charset="-120"/>
              </a:rPr>
              <a:t>Self-driving cars: Identifying obstacles and pedestrians for safe navigation.</a:t>
            </a:r>
            <a:endParaRPr lang="en-US" sz="1950" dirty="0"/>
          </a:p>
        </p:txBody>
      </p:sp>
      <p:sp>
        <p:nvSpPr>
          <p:cNvPr id="5" name="Text 3"/>
          <p:cNvSpPr/>
          <p:nvPr/>
        </p:nvSpPr>
        <p:spPr>
          <a:xfrm>
            <a:off x="881063" y="4592479"/>
            <a:ext cx="6127075" cy="805815"/>
          </a:xfrm>
          <a:prstGeom prst="rect">
            <a:avLst/>
          </a:prstGeom>
          <a:noFill/>
          <a:ln/>
        </p:spPr>
        <p:txBody>
          <a:bodyPr wrap="square" lIns="0" tIns="0" rIns="0" bIns="0" rtlCol="0" anchor="t"/>
          <a:lstStyle/>
          <a:p>
            <a:pPr algn="l" marL="342900" indent="-342900">
              <a:lnSpc>
                <a:spcPts val="3150"/>
              </a:lnSpc>
              <a:buSzPct val="100000"/>
              <a:buFont typeface="+mj-lt"/>
              <a:buAutoNum type="arabicPeriod" startAt="2"/>
            </a:pPr>
            <a:r>
              <a:rPr lang="en-US" sz="1950" dirty="0">
                <a:solidFill>
                  <a:srgbClr val="E0E4E6"/>
                </a:solidFill>
                <a:latin typeface="Barlow" pitchFamily="34" charset="0"/>
                <a:ea typeface="Barlow" pitchFamily="34" charset="-122"/>
                <a:cs typeface="Barlow" pitchFamily="34" charset="-120"/>
              </a:rPr>
              <a:t>Medical imaging: Analyzing organs and tissues for diagnosis and treatment planning.</a:t>
            </a:r>
            <a:endParaRPr lang="en-US" sz="1950" dirty="0"/>
          </a:p>
        </p:txBody>
      </p:sp>
      <p:sp>
        <p:nvSpPr>
          <p:cNvPr id="6" name="Text 4"/>
          <p:cNvSpPr/>
          <p:nvPr/>
        </p:nvSpPr>
        <p:spPr>
          <a:xfrm>
            <a:off x="881063" y="5486400"/>
            <a:ext cx="6127075" cy="402908"/>
          </a:xfrm>
          <a:prstGeom prst="rect">
            <a:avLst/>
          </a:prstGeom>
          <a:noFill/>
          <a:ln/>
        </p:spPr>
        <p:txBody>
          <a:bodyPr wrap="none" lIns="0" tIns="0" rIns="0" bIns="0" rtlCol="0" anchor="t"/>
          <a:lstStyle/>
          <a:p>
            <a:pPr algn="l" marL="342900" indent="-342900">
              <a:lnSpc>
                <a:spcPts val="3150"/>
              </a:lnSpc>
              <a:buSzPct val="100000"/>
              <a:buFont typeface="+mj-lt"/>
              <a:buAutoNum type="arabicPeriod" startAt="3"/>
            </a:pPr>
            <a:r>
              <a:rPr lang="en-US" sz="1950" dirty="0">
                <a:solidFill>
                  <a:srgbClr val="E0E4E6"/>
                </a:solidFill>
                <a:latin typeface="Barlow" pitchFamily="34" charset="0"/>
                <a:ea typeface="Barlow" pitchFamily="34" charset="-122"/>
                <a:cs typeface="Barlow" pitchFamily="34" charset="-120"/>
              </a:rPr>
              <a:t>Manufacturing Defect Detection</a:t>
            </a:r>
            <a:endParaRPr lang="en-US" sz="1950" dirty="0"/>
          </a:p>
        </p:txBody>
      </p:sp>
      <p:sp>
        <p:nvSpPr>
          <p:cNvPr id="7" name="Text 5"/>
          <p:cNvSpPr/>
          <p:nvPr/>
        </p:nvSpPr>
        <p:spPr>
          <a:xfrm>
            <a:off x="881063" y="6115883"/>
            <a:ext cx="6127075" cy="402908"/>
          </a:xfrm>
          <a:prstGeom prst="rect">
            <a:avLst/>
          </a:prstGeom>
          <a:noFill/>
          <a:ln/>
        </p:spPr>
        <p:txBody>
          <a:bodyPr wrap="none" lIns="0" tIns="0" rIns="0" bIns="0" rtlCol="0" anchor="t"/>
          <a:lstStyle/>
          <a:p>
            <a:pPr indent="0" marL="0">
              <a:lnSpc>
                <a:spcPts val="3150"/>
              </a:lnSpc>
              <a:buNone/>
            </a:pPr>
            <a:endParaRPr lang="en-US" sz="1950" dirty="0"/>
          </a:p>
        </p:txBody>
      </p:sp>
      <p:pic>
        <p:nvPicPr>
          <p:cNvPr id="8" name="Image 0" descr="preencoded.png">    </p:cNvPr>
          <p:cNvPicPr>
            <a:picLocks noChangeAspect="1"/>
          </p:cNvPicPr>
          <p:nvPr/>
        </p:nvPicPr>
        <p:blipFill>
          <a:blip r:embed="rId1"/>
          <a:stretch>
            <a:fillRect/>
          </a:stretch>
        </p:blipFill>
        <p:spPr>
          <a:xfrm>
            <a:off x="7629882" y="2319814"/>
            <a:ext cx="6127075" cy="466677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458682" y="1616154"/>
            <a:ext cx="4856917" cy="4997291"/>
          </a:xfrm>
          <a:prstGeom prst="rect">
            <a:avLst/>
          </a:prstGeom>
        </p:spPr>
      </p:pic>
      <p:sp>
        <p:nvSpPr>
          <p:cNvPr id="3" name="Text 0"/>
          <p:cNvSpPr/>
          <p:nvPr/>
        </p:nvSpPr>
        <p:spPr>
          <a:xfrm>
            <a:off x="881063" y="1593533"/>
            <a:ext cx="6601539" cy="699254"/>
          </a:xfrm>
          <a:prstGeom prst="rect">
            <a:avLst/>
          </a:prstGeom>
          <a:noFill/>
          <a:ln/>
        </p:spPr>
        <p:txBody>
          <a:bodyPr wrap="none" lIns="0" tIns="0" rIns="0" bIns="0" rtlCol="0" anchor="t"/>
          <a:lstStyle/>
          <a:p>
            <a:pPr indent="0" marL="0">
              <a:lnSpc>
                <a:spcPts val="5500"/>
              </a:lnSpc>
              <a:buNone/>
            </a:pPr>
            <a:r>
              <a:rPr lang="en-US" sz="4400" b="1" dirty="0">
                <a:solidFill>
                  <a:srgbClr val="F0FCFF"/>
                </a:solidFill>
                <a:latin typeface="Spline Sans Bold" pitchFamily="34" charset="0"/>
                <a:ea typeface="Spline Sans Bold" pitchFamily="34" charset="-122"/>
                <a:cs typeface="Spline Sans Bold" pitchFamily="34" charset="-120"/>
              </a:rPr>
              <a:t>SAM Model Architecture:</a:t>
            </a:r>
            <a:endParaRPr lang="en-US" sz="4400" dirty="0"/>
          </a:p>
        </p:txBody>
      </p:sp>
      <p:sp>
        <p:nvSpPr>
          <p:cNvPr id="4" name="Text 1"/>
          <p:cNvSpPr/>
          <p:nvPr/>
        </p:nvSpPr>
        <p:spPr>
          <a:xfrm>
            <a:off x="881063" y="2670334"/>
            <a:ext cx="7381875"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The SAM model architecture consists of 3 components:</a:t>
            </a:r>
            <a:endParaRPr lang="en-US" sz="1950" dirty="0"/>
          </a:p>
        </p:txBody>
      </p:sp>
      <p:sp>
        <p:nvSpPr>
          <p:cNvPr id="5" name="Text 2"/>
          <p:cNvSpPr/>
          <p:nvPr/>
        </p:nvSpPr>
        <p:spPr>
          <a:xfrm>
            <a:off x="881063" y="3356372"/>
            <a:ext cx="7381875" cy="805815"/>
          </a:xfrm>
          <a:prstGeom prst="rect">
            <a:avLst/>
          </a:prstGeom>
          <a:noFill/>
          <a:ln/>
        </p:spPr>
        <p:txBody>
          <a:bodyPr wrap="square" lIns="0" tIns="0" rIns="0" bIns="0" rtlCol="0" anchor="t"/>
          <a:lstStyle/>
          <a:p>
            <a:pPr algn="l" marL="342900" indent="-342900">
              <a:lnSpc>
                <a:spcPts val="3150"/>
              </a:lnSpc>
              <a:buSzPct val="100000"/>
              <a:buFont typeface="+mj-lt"/>
              <a:buAutoNum type="arabicPeriod" startAt="1"/>
            </a:pPr>
            <a:r>
              <a:rPr lang="en-US" sz="1950" dirty="0">
                <a:solidFill>
                  <a:srgbClr val="E0E4E6"/>
                </a:solidFill>
                <a:latin typeface="Barlow" pitchFamily="34" charset="0"/>
                <a:ea typeface="Barlow" pitchFamily="34" charset="-122"/>
                <a:cs typeface="Barlow" pitchFamily="34" charset="-120"/>
              </a:rPr>
              <a:t>Prompt Encoder - Inputs from user as points, bounding boxes and even text</a:t>
            </a:r>
            <a:endParaRPr lang="en-US" sz="1950" dirty="0"/>
          </a:p>
        </p:txBody>
      </p:sp>
      <p:sp>
        <p:nvSpPr>
          <p:cNvPr id="6" name="Text 3"/>
          <p:cNvSpPr/>
          <p:nvPr/>
        </p:nvSpPr>
        <p:spPr>
          <a:xfrm>
            <a:off x="881063" y="4250293"/>
            <a:ext cx="7381875" cy="805815"/>
          </a:xfrm>
          <a:prstGeom prst="rect">
            <a:avLst/>
          </a:prstGeom>
          <a:noFill/>
          <a:ln/>
        </p:spPr>
        <p:txBody>
          <a:bodyPr wrap="square" lIns="0" tIns="0" rIns="0" bIns="0" rtlCol="0" anchor="t"/>
          <a:lstStyle/>
          <a:p>
            <a:pPr algn="l" marL="342900" indent="-342900">
              <a:lnSpc>
                <a:spcPts val="3150"/>
              </a:lnSpc>
              <a:buSzPct val="100000"/>
              <a:buFont typeface="+mj-lt"/>
              <a:buAutoNum type="arabicPeriod" startAt="2"/>
            </a:pPr>
            <a:r>
              <a:rPr lang="en-US" sz="1950" dirty="0">
                <a:solidFill>
                  <a:srgbClr val="E0E4E6"/>
                </a:solidFill>
                <a:latin typeface="Barlow" pitchFamily="34" charset="0"/>
                <a:ea typeface="Barlow" pitchFamily="34" charset="-122"/>
                <a:cs typeface="Barlow" pitchFamily="34" charset="-120"/>
              </a:rPr>
              <a:t>Image Encoder - Vision Transformer based, main focus of the project</a:t>
            </a:r>
            <a:endParaRPr lang="en-US" sz="1950" dirty="0"/>
          </a:p>
        </p:txBody>
      </p:sp>
      <p:sp>
        <p:nvSpPr>
          <p:cNvPr id="7" name="Text 4"/>
          <p:cNvSpPr/>
          <p:nvPr/>
        </p:nvSpPr>
        <p:spPr>
          <a:xfrm>
            <a:off x="881063" y="5144214"/>
            <a:ext cx="7381875" cy="805815"/>
          </a:xfrm>
          <a:prstGeom prst="rect">
            <a:avLst/>
          </a:prstGeom>
          <a:noFill/>
          <a:ln/>
        </p:spPr>
        <p:txBody>
          <a:bodyPr wrap="square" lIns="0" tIns="0" rIns="0" bIns="0" rtlCol="0" anchor="t"/>
          <a:lstStyle/>
          <a:p>
            <a:pPr algn="l" marL="342900" indent="-342900">
              <a:lnSpc>
                <a:spcPts val="3150"/>
              </a:lnSpc>
              <a:buSzPct val="100000"/>
              <a:buFont typeface="+mj-lt"/>
              <a:buAutoNum type="arabicPeriod" startAt="3"/>
            </a:pPr>
            <a:r>
              <a:rPr lang="en-US" sz="1950" dirty="0">
                <a:solidFill>
                  <a:srgbClr val="E0E4E6"/>
                </a:solidFill>
                <a:latin typeface="Barlow" pitchFamily="34" charset="0"/>
                <a:ea typeface="Barlow" pitchFamily="34" charset="-122"/>
                <a:cs typeface="Barlow" pitchFamily="34" charset="-120"/>
              </a:rPr>
              <a:t>Mask Decoder - Accepts embeddings from promt and image encoder and outputs multiple segmentation masks.</a:t>
            </a:r>
            <a:endParaRPr lang="en-US" sz="1950" dirty="0"/>
          </a:p>
        </p:txBody>
      </p:sp>
      <p:sp>
        <p:nvSpPr>
          <p:cNvPr id="8" name="Text 5"/>
          <p:cNvSpPr/>
          <p:nvPr/>
        </p:nvSpPr>
        <p:spPr>
          <a:xfrm>
            <a:off x="881063" y="6233160"/>
            <a:ext cx="7381875" cy="402908"/>
          </a:xfrm>
          <a:prstGeom prst="rect">
            <a:avLst/>
          </a:prstGeom>
          <a:noFill/>
          <a:ln/>
        </p:spPr>
        <p:txBody>
          <a:bodyPr wrap="none" lIns="0" tIns="0" rIns="0" bIns="0" rtlCol="0" anchor="t"/>
          <a:lstStyle/>
          <a:p>
            <a:pPr indent="0" marL="0">
              <a:lnSpc>
                <a:spcPts val="3150"/>
              </a:lnSpc>
              <a:buNone/>
            </a:pPr>
            <a:endParaRPr lang="en-US" sz="19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81063" y="721519"/>
            <a:ext cx="10597277" cy="699254"/>
          </a:xfrm>
          <a:prstGeom prst="rect">
            <a:avLst/>
          </a:prstGeom>
          <a:noFill/>
          <a:ln/>
        </p:spPr>
        <p:txBody>
          <a:bodyPr wrap="none" lIns="0" tIns="0" rIns="0" bIns="0" rtlCol="0" anchor="t"/>
          <a:lstStyle/>
          <a:p>
            <a:pPr indent="0" marL="0">
              <a:lnSpc>
                <a:spcPts val="5500"/>
              </a:lnSpc>
              <a:buNone/>
            </a:pPr>
            <a:r>
              <a:rPr lang="en-US" sz="4400" b="1" dirty="0">
                <a:solidFill>
                  <a:srgbClr val="F0FCFF"/>
                </a:solidFill>
                <a:latin typeface="Spline Sans Bold" pitchFamily="34" charset="0"/>
                <a:ea typeface="Spline Sans Bold" pitchFamily="34" charset="-122"/>
                <a:cs typeface="Spline Sans Bold" pitchFamily="34" charset="-120"/>
              </a:rPr>
              <a:t>Knowledge Distillation → Smaller Model </a:t>
            </a:r>
            <a:endParaRPr lang="en-US" sz="4400" dirty="0"/>
          </a:p>
        </p:txBody>
      </p:sp>
      <p:sp>
        <p:nvSpPr>
          <p:cNvPr id="3" name="Shape 1"/>
          <p:cNvSpPr/>
          <p:nvPr/>
        </p:nvSpPr>
        <p:spPr>
          <a:xfrm>
            <a:off x="881063" y="2081451"/>
            <a:ext cx="566380" cy="566380"/>
          </a:xfrm>
          <a:prstGeom prst="roundRect">
            <a:avLst>
              <a:gd name="adj" fmla="val 66678"/>
            </a:avLst>
          </a:prstGeom>
          <a:solidFill>
            <a:srgbClr val="0A081B"/>
          </a:solidFill>
          <a:ln w="30480">
            <a:solidFill>
              <a:srgbClr val="16FFBB"/>
            </a:solidFill>
            <a:prstDash val="solid"/>
          </a:ln>
        </p:spPr>
      </p:sp>
      <p:sp>
        <p:nvSpPr>
          <p:cNvPr id="4" name="Text 2"/>
          <p:cNvSpPr/>
          <p:nvPr/>
        </p:nvSpPr>
        <p:spPr>
          <a:xfrm>
            <a:off x="1091565" y="2196822"/>
            <a:ext cx="145256" cy="335637"/>
          </a:xfrm>
          <a:prstGeom prst="rect">
            <a:avLst/>
          </a:prstGeom>
          <a:noFill/>
          <a:ln/>
        </p:spPr>
        <p:txBody>
          <a:bodyPr wrap="none" lIns="0" tIns="0" rIns="0" bIns="0" rtlCol="0" anchor="t"/>
          <a:lstStyle/>
          <a:p>
            <a:pPr algn="ctr" indent="0" marL="0">
              <a:lnSpc>
                <a:spcPts val="2600"/>
              </a:lnSpc>
              <a:buNone/>
            </a:pPr>
            <a:r>
              <a:rPr lang="en-US" sz="2600" b="1" dirty="0">
                <a:solidFill>
                  <a:srgbClr val="E0E4E6"/>
                </a:solidFill>
                <a:latin typeface="Spline Sans Bold" pitchFamily="34" charset="0"/>
                <a:ea typeface="Spline Sans Bold" pitchFamily="34" charset="-122"/>
                <a:cs typeface="Spline Sans Bold" pitchFamily="34" charset="-120"/>
              </a:rPr>
              <a:t>1</a:t>
            </a:r>
            <a:endParaRPr lang="en-US" sz="2600" dirty="0"/>
          </a:p>
        </p:txBody>
      </p:sp>
      <p:sp>
        <p:nvSpPr>
          <p:cNvPr id="5" name="Text 3"/>
          <p:cNvSpPr/>
          <p:nvPr/>
        </p:nvSpPr>
        <p:spPr>
          <a:xfrm>
            <a:off x="1699141" y="2081451"/>
            <a:ext cx="2797373" cy="349687"/>
          </a:xfrm>
          <a:prstGeom prst="rect">
            <a:avLst/>
          </a:prstGeom>
          <a:noFill/>
          <a:ln/>
        </p:spPr>
        <p:txBody>
          <a:bodyPr wrap="none" lIns="0" tIns="0" rIns="0" bIns="0" rtlCol="0" anchor="t"/>
          <a:lstStyle/>
          <a:p>
            <a:pPr indent="0" marL="0">
              <a:lnSpc>
                <a:spcPts val="2750"/>
              </a:lnSpc>
              <a:buNone/>
            </a:pPr>
            <a:r>
              <a:rPr lang="en-US" sz="2200" b="1" dirty="0">
                <a:solidFill>
                  <a:srgbClr val="E0E4E6"/>
                </a:solidFill>
                <a:latin typeface="Spline Sans Bold" pitchFamily="34" charset="0"/>
                <a:ea typeface="Spline Sans Bold" pitchFamily="34" charset="-122"/>
                <a:cs typeface="Spline Sans Bold" pitchFamily="34" charset="-120"/>
              </a:rPr>
              <a:t>Meta SAM Model</a:t>
            </a:r>
            <a:endParaRPr lang="en-US" sz="2200" dirty="0"/>
          </a:p>
        </p:txBody>
      </p:sp>
      <p:sp>
        <p:nvSpPr>
          <p:cNvPr id="6" name="Text 4"/>
          <p:cNvSpPr/>
          <p:nvPr/>
        </p:nvSpPr>
        <p:spPr>
          <a:xfrm>
            <a:off x="1699141" y="2582108"/>
            <a:ext cx="5490210" cy="1611630"/>
          </a:xfrm>
          <a:prstGeom prst="rect">
            <a:avLst/>
          </a:prstGeom>
          <a:noFill/>
          <a:ln/>
        </p:spPr>
        <p:txBody>
          <a:bodyPr wrap="squar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The original SAM model is a powerful foundational model for image segmentation, but it requires significant computational resources (641 M parameters).</a:t>
            </a:r>
            <a:endParaRPr lang="en-US" sz="1950" dirty="0"/>
          </a:p>
        </p:txBody>
      </p:sp>
      <p:sp>
        <p:nvSpPr>
          <p:cNvPr id="7" name="Shape 5"/>
          <p:cNvSpPr/>
          <p:nvPr/>
        </p:nvSpPr>
        <p:spPr>
          <a:xfrm>
            <a:off x="7441049" y="2081451"/>
            <a:ext cx="566380" cy="566380"/>
          </a:xfrm>
          <a:prstGeom prst="roundRect">
            <a:avLst>
              <a:gd name="adj" fmla="val 66678"/>
            </a:avLst>
          </a:prstGeom>
          <a:solidFill>
            <a:srgbClr val="0A081B"/>
          </a:solidFill>
          <a:ln w="30480">
            <a:solidFill>
              <a:srgbClr val="29DDDA"/>
            </a:solidFill>
            <a:prstDash val="solid"/>
          </a:ln>
        </p:spPr>
      </p:sp>
      <p:sp>
        <p:nvSpPr>
          <p:cNvPr id="8" name="Text 6"/>
          <p:cNvSpPr/>
          <p:nvPr/>
        </p:nvSpPr>
        <p:spPr>
          <a:xfrm>
            <a:off x="7630835" y="2196822"/>
            <a:ext cx="186690" cy="335637"/>
          </a:xfrm>
          <a:prstGeom prst="rect">
            <a:avLst/>
          </a:prstGeom>
          <a:noFill/>
          <a:ln/>
        </p:spPr>
        <p:txBody>
          <a:bodyPr wrap="none" lIns="0" tIns="0" rIns="0" bIns="0" rtlCol="0" anchor="t"/>
          <a:lstStyle/>
          <a:p>
            <a:pPr algn="ctr" indent="0" marL="0">
              <a:lnSpc>
                <a:spcPts val="2600"/>
              </a:lnSpc>
              <a:buNone/>
            </a:pPr>
            <a:r>
              <a:rPr lang="en-US" sz="2600" b="1" dirty="0">
                <a:solidFill>
                  <a:srgbClr val="E0E4E6"/>
                </a:solidFill>
                <a:latin typeface="Spline Sans Bold" pitchFamily="34" charset="0"/>
                <a:ea typeface="Spline Sans Bold" pitchFamily="34" charset="-122"/>
                <a:cs typeface="Spline Sans Bold" pitchFamily="34" charset="-120"/>
              </a:rPr>
              <a:t>2</a:t>
            </a:r>
            <a:endParaRPr lang="en-US" sz="2600" dirty="0"/>
          </a:p>
        </p:txBody>
      </p:sp>
      <p:sp>
        <p:nvSpPr>
          <p:cNvPr id="9" name="Text 7"/>
          <p:cNvSpPr/>
          <p:nvPr/>
        </p:nvSpPr>
        <p:spPr>
          <a:xfrm>
            <a:off x="8259127" y="2081451"/>
            <a:ext cx="2797373" cy="349687"/>
          </a:xfrm>
          <a:prstGeom prst="rect">
            <a:avLst/>
          </a:prstGeom>
          <a:noFill/>
          <a:ln/>
        </p:spPr>
        <p:txBody>
          <a:bodyPr wrap="none" lIns="0" tIns="0" rIns="0" bIns="0" rtlCol="0" anchor="t"/>
          <a:lstStyle/>
          <a:p>
            <a:pPr indent="0" marL="0">
              <a:lnSpc>
                <a:spcPts val="2750"/>
              </a:lnSpc>
              <a:buNone/>
            </a:pPr>
            <a:r>
              <a:rPr lang="en-US" sz="2200" b="1" dirty="0">
                <a:solidFill>
                  <a:srgbClr val="E0E4E6"/>
                </a:solidFill>
                <a:latin typeface="Spline Sans Bold" pitchFamily="34" charset="0"/>
                <a:ea typeface="Spline Sans Bold" pitchFamily="34" charset="-122"/>
                <a:cs typeface="Spline Sans Bold" pitchFamily="34" charset="-120"/>
              </a:rPr>
              <a:t>Student Model</a:t>
            </a:r>
            <a:endParaRPr lang="en-US" sz="2200" dirty="0"/>
          </a:p>
        </p:txBody>
      </p:sp>
      <p:sp>
        <p:nvSpPr>
          <p:cNvPr id="10" name="Text 8"/>
          <p:cNvSpPr/>
          <p:nvPr/>
        </p:nvSpPr>
        <p:spPr>
          <a:xfrm>
            <a:off x="8259127" y="2582108"/>
            <a:ext cx="5490210" cy="805815"/>
          </a:xfrm>
          <a:prstGeom prst="rect">
            <a:avLst/>
          </a:prstGeom>
          <a:noFill/>
          <a:ln/>
        </p:spPr>
        <p:txBody>
          <a:bodyPr wrap="squar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Same Prompt Encoder and Mask Decoder + weights</a:t>
            </a:r>
            <a:endParaRPr lang="en-US" sz="1950" dirty="0"/>
          </a:p>
        </p:txBody>
      </p:sp>
      <p:sp>
        <p:nvSpPr>
          <p:cNvPr id="11" name="Text 9"/>
          <p:cNvSpPr/>
          <p:nvPr/>
        </p:nvSpPr>
        <p:spPr>
          <a:xfrm>
            <a:off x="8259127" y="3476030"/>
            <a:ext cx="5490210" cy="805815"/>
          </a:xfrm>
          <a:prstGeom prst="rect">
            <a:avLst/>
          </a:prstGeom>
          <a:noFill/>
          <a:ln/>
        </p:spPr>
        <p:txBody>
          <a:bodyPr wrap="squar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Replaces Image Encoder with Tiny ViT (10 M parameters).</a:t>
            </a:r>
            <a:endParaRPr lang="en-US" sz="1950" dirty="0"/>
          </a:p>
        </p:txBody>
      </p:sp>
      <p:sp>
        <p:nvSpPr>
          <p:cNvPr id="12" name="Shape 10"/>
          <p:cNvSpPr/>
          <p:nvPr/>
        </p:nvSpPr>
        <p:spPr>
          <a:xfrm>
            <a:off x="881063" y="4816673"/>
            <a:ext cx="566380" cy="566380"/>
          </a:xfrm>
          <a:prstGeom prst="roundRect">
            <a:avLst>
              <a:gd name="adj" fmla="val 66678"/>
            </a:avLst>
          </a:prstGeom>
          <a:solidFill>
            <a:srgbClr val="0A081B"/>
          </a:solidFill>
          <a:ln w="30480">
            <a:solidFill>
              <a:srgbClr val="37A7E7"/>
            </a:solidFill>
            <a:prstDash val="solid"/>
          </a:ln>
        </p:spPr>
      </p:sp>
      <p:sp>
        <p:nvSpPr>
          <p:cNvPr id="13" name="Text 11"/>
          <p:cNvSpPr/>
          <p:nvPr/>
        </p:nvSpPr>
        <p:spPr>
          <a:xfrm>
            <a:off x="1065967" y="4932045"/>
            <a:ext cx="196572" cy="335637"/>
          </a:xfrm>
          <a:prstGeom prst="rect">
            <a:avLst/>
          </a:prstGeom>
          <a:noFill/>
          <a:ln/>
        </p:spPr>
        <p:txBody>
          <a:bodyPr wrap="none" lIns="0" tIns="0" rIns="0" bIns="0" rtlCol="0" anchor="t"/>
          <a:lstStyle/>
          <a:p>
            <a:pPr algn="ctr" indent="0" marL="0">
              <a:lnSpc>
                <a:spcPts val="2600"/>
              </a:lnSpc>
              <a:buNone/>
            </a:pPr>
            <a:r>
              <a:rPr lang="en-US" sz="2600" b="1" dirty="0">
                <a:solidFill>
                  <a:srgbClr val="E0E4E6"/>
                </a:solidFill>
                <a:latin typeface="Spline Sans Bold" pitchFamily="34" charset="0"/>
                <a:ea typeface="Spline Sans Bold" pitchFamily="34" charset="-122"/>
                <a:cs typeface="Spline Sans Bold" pitchFamily="34" charset="-120"/>
              </a:rPr>
              <a:t>3</a:t>
            </a:r>
            <a:endParaRPr lang="en-US" sz="2600" dirty="0"/>
          </a:p>
        </p:txBody>
      </p:sp>
      <p:sp>
        <p:nvSpPr>
          <p:cNvPr id="14" name="Text 12"/>
          <p:cNvSpPr/>
          <p:nvPr/>
        </p:nvSpPr>
        <p:spPr>
          <a:xfrm>
            <a:off x="1699141" y="4816673"/>
            <a:ext cx="2986088" cy="349687"/>
          </a:xfrm>
          <a:prstGeom prst="rect">
            <a:avLst/>
          </a:prstGeom>
          <a:noFill/>
          <a:ln/>
        </p:spPr>
        <p:txBody>
          <a:bodyPr wrap="none" lIns="0" tIns="0" rIns="0" bIns="0" rtlCol="0" anchor="t"/>
          <a:lstStyle/>
          <a:p>
            <a:pPr indent="0" marL="0">
              <a:lnSpc>
                <a:spcPts val="2750"/>
              </a:lnSpc>
              <a:buNone/>
            </a:pPr>
            <a:r>
              <a:rPr lang="en-US" sz="2200" b="1" dirty="0">
                <a:solidFill>
                  <a:srgbClr val="E0E4E6"/>
                </a:solidFill>
                <a:latin typeface="Spline Sans Bold" pitchFamily="34" charset="0"/>
                <a:ea typeface="Spline Sans Bold" pitchFamily="34" charset="-122"/>
                <a:cs typeface="Spline Sans Bold" pitchFamily="34" charset="-120"/>
              </a:rPr>
              <a:t>Knowledge Distillation</a:t>
            </a:r>
            <a:endParaRPr lang="en-US" sz="2200" dirty="0"/>
          </a:p>
        </p:txBody>
      </p:sp>
      <p:sp>
        <p:nvSpPr>
          <p:cNvPr id="15" name="Text 13"/>
          <p:cNvSpPr/>
          <p:nvPr/>
        </p:nvSpPr>
        <p:spPr>
          <a:xfrm>
            <a:off x="1699141" y="5317331"/>
            <a:ext cx="12050197" cy="805815"/>
          </a:xfrm>
          <a:prstGeom prst="rect">
            <a:avLst/>
          </a:prstGeom>
          <a:noFill/>
          <a:ln/>
        </p:spPr>
        <p:txBody>
          <a:bodyPr wrap="squar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Knowledge distillation is used to transfer the knowledge of the larger SAM model to a smaller, more computationally efficient model. </a:t>
            </a:r>
            <a:endParaRPr lang="en-US" sz="1950" dirty="0"/>
          </a:p>
        </p:txBody>
      </p:sp>
      <p:sp>
        <p:nvSpPr>
          <p:cNvPr id="16" name="Text 14"/>
          <p:cNvSpPr/>
          <p:nvPr/>
        </p:nvSpPr>
        <p:spPr>
          <a:xfrm>
            <a:off x="1699141" y="6211253"/>
            <a:ext cx="12050197" cy="805815"/>
          </a:xfrm>
          <a:prstGeom prst="rect">
            <a:avLst/>
          </a:prstGeom>
          <a:noFill/>
          <a:ln/>
        </p:spPr>
        <p:txBody>
          <a:bodyPr wrap="squar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Image embeddings from larger model image encoder are saved to disk for all input samples as part of pre-training. This is a key step as evaluating the large teacher model is computationally expensive.</a:t>
            </a:r>
            <a:endParaRPr lang="en-US" sz="1950" dirty="0"/>
          </a:p>
        </p:txBody>
      </p:sp>
      <p:sp>
        <p:nvSpPr>
          <p:cNvPr id="17" name="Text 15"/>
          <p:cNvSpPr/>
          <p:nvPr/>
        </p:nvSpPr>
        <p:spPr>
          <a:xfrm>
            <a:off x="1699141" y="7105174"/>
            <a:ext cx="12050197" cy="402908"/>
          </a:xfrm>
          <a:prstGeom prst="rect">
            <a:avLst/>
          </a:prstGeom>
          <a:noFill/>
          <a:ln/>
        </p:spPr>
        <p:txBody>
          <a:bodyPr wrap="non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MSE Loss is calculated between image embedding from larger model and student model.</a:t>
            </a:r>
            <a:endParaRPr lang="en-US" sz="19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82836" y="615553"/>
            <a:ext cx="4970502" cy="621268"/>
          </a:xfrm>
          <a:prstGeom prst="rect">
            <a:avLst/>
          </a:prstGeom>
          <a:noFill/>
          <a:ln/>
        </p:spPr>
        <p:txBody>
          <a:bodyPr wrap="none" lIns="0" tIns="0" rIns="0" bIns="0" rtlCol="0" anchor="t"/>
          <a:lstStyle/>
          <a:p>
            <a:pPr indent="0" marL="0">
              <a:lnSpc>
                <a:spcPts val="4850"/>
              </a:lnSpc>
              <a:buNone/>
            </a:pPr>
            <a:r>
              <a:rPr lang="en-US" sz="3900" b="1" dirty="0">
                <a:solidFill>
                  <a:srgbClr val="F0FCFF"/>
                </a:solidFill>
                <a:latin typeface="Spline Sans Bold" pitchFamily="34" charset="0"/>
                <a:ea typeface="Spline Sans Bold" pitchFamily="34" charset="-122"/>
                <a:cs typeface="Spline Sans Bold" pitchFamily="34" charset="-120"/>
              </a:rPr>
              <a:t>Dataset: SA1B</a:t>
            </a:r>
            <a:endParaRPr lang="en-US" sz="3900" dirty="0"/>
          </a:p>
        </p:txBody>
      </p:sp>
      <p:sp>
        <p:nvSpPr>
          <p:cNvPr id="3" name="Shape 1"/>
          <p:cNvSpPr/>
          <p:nvPr/>
        </p:nvSpPr>
        <p:spPr>
          <a:xfrm>
            <a:off x="1102995" y="1823799"/>
            <a:ext cx="30480" cy="5538549"/>
          </a:xfrm>
          <a:prstGeom prst="roundRect">
            <a:avLst>
              <a:gd name="adj" fmla="val 1100760"/>
            </a:avLst>
          </a:prstGeom>
          <a:solidFill>
            <a:srgbClr val="FFFFFF">
              <a:alpha val="24000"/>
            </a:srgbClr>
          </a:solidFill>
          <a:ln/>
        </p:spPr>
      </p:sp>
      <p:sp>
        <p:nvSpPr>
          <p:cNvPr id="4" name="Shape 2"/>
          <p:cNvSpPr/>
          <p:nvPr/>
        </p:nvSpPr>
        <p:spPr>
          <a:xfrm>
            <a:off x="1339334" y="2311718"/>
            <a:ext cx="782836" cy="30480"/>
          </a:xfrm>
          <a:prstGeom prst="roundRect">
            <a:avLst>
              <a:gd name="adj" fmla="val 1100760"/>
            </a:avLst>
          </a:prstGeom>
          <a:solidFill>
            <a:srgbClr val="16FFBB"/>
          </a:solidFill>
          <a:ln/>
        </p:spPr>
      </p:sp>
      <p:sp>
        <p:nvSpPr>
          <p:cNvPr id="5" name="Shape 3"/>
          <p:cNvSpPr/>
          <p:nvPr/>
        </p:nvSpPr>
        <p:spPr>
          <a:xfrm>
            <a:off x="866656" y="2075378"/>
            <a:ext cx="503158" cy="503158"/>
          </a:xfrm>
          <a:prstGeom prst="roundRect">
            <a:avLst>
              <a:gd name="adj" fmla="val 66681"/>
            </a:avLst>
          </a:prstGeom>
          <a:solidFill>
            <a:srgbClr val="0A081B"/>
          </a:solidFill>
          <a:ln w="22860">
            <a:solidFill>
              <a:srgbClr val="16FFBB"/>
            </a:solidFill>
            <a:prstDash val="solid"/>
          </a:ln>
        </p:spPr>
      </p:sp>
      <p:sp>
        <p:nvSpPr>
          <p:cNvPr id="6" name="Text 4"/>
          <p:cNvSpPr/>
          <p:nvPr/>
        </p:nvSpPr>
        <p:spPr>
          <a:xfrm>
            <a:off x="1053703" y="2177772"/>
            <a:ext cx="128945" cy="298252"/>
          </a:xfrm>
          <a:prstGeom prst="rect">
            <a:avLst/>
          </a:prstGeom>
          <a:noFill/>
          <a:ln/>
        </p:spPr>
        <p:txBody>
          <a:bodyPr wrap="none" lIns="0" tIns="0" rIns="0" bIns="0" rtlCol="0" anchor="t"/>
          <a:lstStyle/>
          <a:p>
            <a:pPr algn="ctr" indent="0" marL="0">
              <a:lnSpc>
                <a:spcPts val="2300"/>
              </a:lnSpc>
              <a:buNone/>
            </a:pPr>
            <a:r>
              <a:rPr lang="en-US" sz="2300" b="1" dirty="0">
                <a:solidFill>
                  <a:srgbClr val="E0E4E6"/>
                </a:solidFill>
                <a:latin typeface="Spline Sans Bold" pitchFamily="34" charset="0"/>
                <a:ea typeface="Spline Sans Bold" pitchFamily="34" charset="-122"/>
                <a:cs typeface="Spline Sans Bold" pitchFamily="34" charset="-120"/>
              </a:rPr>
              <a:t>1</a:t>
            </a:r>
            <a:endParaRPr lang="en-US" sz="2300" dirty="0"/>
          </a:p>
        </p:txBody>
      </p:sp>
      <p:sp>
        <p:nvSpPr>
          <p:cNvPr id="7" name="Text 5"/>
          <p:cNvSpPr/>
          <p:nvPr/>
        </p:nvSpPr>
        <p:spPr>
          <a:xfrm>
            <a:off x="2348389" y="2047399"/>
            <a:ext cx="3884414" cy="310515"/>
          </a:xfrm>
          <a:prstGeom prst="rect">
            <a:avLst/>
          </a:prstGeom>
          <a:noFill/>
          <a:ln/>
        </p:spPr>
        <p:txBody>
          <a:bodyPr wrap="none" lIns="0" tIns="0" rIns="0" bIns="0" rtlCol="0" anchor="t"/>
          <a:lstStyle/>
          <a:p>
            <a:pPr algn="l" indent="0" marL="0">
              <a:lnSpc>
                <a:spcPts val="2400"/>
              </a:lnSpc>
              <a:buNone/>
            </a:pPr>
            <a:r>
              <a:rPr lang="en-US" sz="1950" b="1" dirty="0">
                <a:solidFill>
                  <a:srgbClr val="E0E4E6"/>
                </a:solidFill>
                <a:latin typeface="Spline Sans Bold" pitchFamily="34" charset="0"/>
                <a:ea typeface="Spline Sans Bold" pitchFamily="34" charset="-122"/>
                <a:cs typeface="Spline Sans Bold" pitchFamily="34" charset="-120"/>
              </a:rPr>
              <a:t>Segment Anything 1 Billion (SA1B)</a:t>
            </a:r>
            <a:endParaRPr lang="en-US" sz="1950" dirty="0"/>
          </a:p>
        </p:txBody>
      </p:sp>
      <p:sp>
        <p:nvSpPr>
          <p:cNvPr id="8" name="Text 6"/>
          <p:cNvSpPr/>
          <p:nvPr/>
        </p:nvSpPr>
        <p:spPr>
          <a:xfrm>
            <a:off x="2348389" y="2581513"/>
            <a:ext cx="6191131" cy="715804"/>
          </a:xfrm>
          <a:prstGeom prst="rect">
            <a:avLst/>
          </a:prstGeom>
          <a:noFill/>
          <a:ln/>
        </p:spPr>
        <p:txBody>
          <a:bodyPr wrap="square" lIns="0" tIns="0" rIns="0" bIns="0" rtlCol="0" anchor="t"/>
          <a:lstStyle/>
          <a:p>
            <a:pPr algn="l" indent="0" marL="0">
              <a:lnSpc>
                <a:spcPts val="2800"/>
              </a:lnSpc>
              <a:buNone/>
            </a:pPr>
            <a:r>
              <a:rPr lang="en-US" sz="1750" dirty="0">
                <a:solidFill>
                  <a:srgbClr val="E0E4E6"/>
                </a:solidFill>
                <a:latin typeface="Barlow" pitchFamily="34" charset="0"/>
                <a:ea typeface="Barlow" pitchFamily="34" charset="-122"/>
                <a:cs typeface="Barlow" pitchFamily="34" charset="-120"/>
              </a:rPr>
              <a:t>11 million images &amp; 1 billion associated segmentation masks. On average 100 masks per image.</a:t>
            </a:r>
            <a:endParaRPr lang="en-US" sz="1750" dirty="0"/>
          </a:p>
        </p:txBody>
      </p:sp>
      <p:sp>
        <p:nvSpPr>
          <p:cNvPr id="9" name="Shape 7"/>
          <p:cNvSpPr/>
          <p:nvPr/>
        </p:nvSpPr>
        <p:spPr>
          <a:xfrm>
            <a:off x="1339334" y="4232434"/>
            <a:ext cx="782836" cy="30480"/>
          </a:xfrm>
          <a:prstGeom prst="roundRect">
            <a:avLst>
              <a:gd name="adj" fmla="val 1100760"/>
            </a:avLst>
          </a:prstGeom>
          <a:solidFill>
            <a:srgbClr val="29DDDA"/>
          </a:solidFill>
          <a:ln/>
        </p:spPr>
      </p:sp>
      <p:sp>
        <p:nvSpPr>
          <p:cNvPr id="10" name="Shape 8"/>
          <p:cNvSpPr/>
          <p:nvPr/>
        </p:nvSpPr>
        <p:spPr>
          <a:xfrm>
            <a:off x="866656" y="3996095"/>
            <a:ext cx="503158" cy="503158"/>
          </a:xfrm>
          <a:prstGeom prst="roundRect">
            <a:avLst>
              <a:gd name="adj" fmla="val 66681"/>
            </a:avLst>
          </a:prstGeom>
          <a:solidFill>
            <a:srgbClr val="0A081B"/>
          </a:solidFill>
          <a:ln w="22860">
            <a:solidFill>
              <a:srgbClr val="29DDDA"/>
            </a:solidFill>
            <a:prstDash val="solid"/>
          </a:ln>
        </p:spPr>
      </p:sp>
      <p:sp>
        <p:nvSpPr>
          <p:cNvPr id="11" name="Text 9"/>
          <p:cNvSpPr/>
          <p:nvPr/>
        </p:nvSpPr>
        <p:spPr>
          <a:xfrm>
            <a:off x="1035248" y="4098488"/>
            <a:ext cx="165854" cy="298252"/>
          </a:xfrm>
          <a:prstGeom prst="rect">
            <a:avLst/>
          </a:prstGeom>
          <a:noFill/>
          <a:ln/>
        </p:spPr>
        <p:txBody>
          <a:bodyPr wrap="none" lIns="0" tIns="0" rIns="0" bIns="0" rtlCol="0" anchor="t"/>
          <a:lstStyle/>
          <a:p>
            <a:pPr algn="ctr" indent="0" marL="0">
              <a:lnSpc>
                <a:spcPts val="2300"/>
              </a:lnSpc>
              <a:buNone/>
            </a:pPr>
            <a:r>
              <a:rPr lang="en-US" sz="2300" b="1" dirty="0">
                <a:solidFill>
                  <a:srgbClr val="E0E4E6"/>
                </a:solidFill>
                <a:latin typeface="Spline Sans Bold" pitchFamily="34" charset="0"/>
                <a:ea typeface="Spline Sans Bold" pitchFamily="34" charset="-122"/>
                <a:cs typeface="Spline Sans Bold" pitchFamily="34" charset="-120"/>
              </a:rPr>
              <a:t>2</a:t>
            </a:r>
            <a:endParaRPr lang="en-US" sz="2300" dirty="0"/>
          </a:p>
        </p:txBody>
      </p:sp>
      <p:sp>
        <p:nvSpPr>
          <p:cNvPr id="12" name="Text 10"/>
          <p:cNvSpPr/>
          <p:nvPr/>
        </p:nvSpPr>
        <p:spPr>
          <a:xfrm>
            <a:off x="2348389" y="3968115"/>
            <a:ext cx="4758571" cy="310515"/>
          </a:xfrm>
          <a:prstGeom prst="rect">
            <a:avLst/>
          </a:prstGeom>
          <a:noFill/>
          <a:ln/>
        </p:spPr>
        <p:txBody>
          <a:bodyPr wrap="none" lIns="0" tIns="0" rIns="0" bIns="0" rtlCol="0" anchor="t"/>
          <a:lstStyle/>
          <a:p>
            <a:pPr algn="l" indent="0" marL="0">
              <a:lnSpc>
                <a:spcPts val="2400"/>
              </a:lnSpc>
              <a:buNone/>
            </a:pPr>
            <a:r>
              <a:rPr lang="en-US" sz="1950" b="1" dirty="0">
                <a:solidFill>
                  <a:srgbClr val="E0E4E6"/>
                </a:solidFill>
                <a:latin typeface="Spline Sans Bold" pitchFamily="34" charset="0"/>
                <a:ea typeface="Spline Sans Bold" pitchFamily="34" charset="-122"/>
                <a:cs typeface="Spline Sans Bold" pitchFamily="34" charset="-120"/>
              </a:rPr>
              <a:t>Custom Pytorch Dataset Implementation</a:t>
            </a:r>
            <a:endParaRPr lang="en-US" sz="1950" dirty="0"/>
          </a:p>
        </p:txBody>
      </p:sp>
      <p:sp>
        <p:nvSpPr>
          <p:cNvPr id="13" name="Text 11"/>
          <p:cNvSpPr/>
          <p:nvPr/>
        </p:nvSpPr>
        <p:spPr>
          <a:xfrm>
            <a:off x="2348389" y="4502229"/>
            <a:ext cx="6191131" cy="715804"/>
          </a:xfrm>
          <a:prstGeom prst="rect">
            <a:avLst/>
          </a:prstGeom>
          <a:noFill/>
          <a:ln/>
        </p:spPr>
        <p:txBody>
          <a:bodyPr wrap="square" lIns="0" tIns="0" rIns="0" bIns="0" rtlCol="0" anchor="t"/>
          <a:lstStyle/>
          <a:p>
            <a:pPr algn="l" indent="0" marL="0">
              <a:lnSpc>
                <a:spcPts val="2800"/>
              </a:lnSpc>
              <a:buNone/>
            </a:pPr>
            <a:r>
              <a:rPr lang="en-US" sz="1750" dirty="0">
                <a:solidFill>
                  <a:srgbClr val="E0E4E6"/>
                </a:solidFill>
                <a:latin typeface="Barlow" pitchFamily="34" charset="0"/>
                <a:ea typeface="Barlow" pitchFamily="34" charset="-122"/>
                <a:cs typeface="Barlow" pitchFamily="34" charset="-120"/>
              </a:rPr>
              <a:t>There isn't a Pytorch dataset class for SA1B, so a custom one was developed.</a:t>
            </a:r>
            <a:endParaRPr lang="en-US" sz="1750" dirty="0"/>
          </a:p>
        </p:txBody>
      </p:sp>
      <p:sp>
        <p:nvSpPr>
          <p:cNvPr id="14" name="Shape 12"/>
          <p:cNvSpPr/>
          <p:nvPr/>
        </p:nvSpPr>
        <p:spPr>
          <a:xfrm>
            <a:off x="1339334" y="6153150"/>
            <a:ext cx="782836" cy="30480"/>
          </a:xfrm>
          <a:prstGeom prst="roundRect">
            <a:avLst>
              <a:gd name="adj" fmla="val 1100760"/>
            </a:avLst>
          </a:prstGeom>
          <a:solidFill>
            <a:srgbClr val="37A7E7"/>
          </a:solidFill>
          <a:ln/>
        </p:spPr>
      </p:sp>
      <p:sp>
        <p:nvSpPr>
          <p:cNvPr id="15" name="Shape 13"/>
          <p:cNvSpPr/>
          <p:nvPr/>
        </p:nvSpPr>
        <p:spPr>
          <a:xfrm>
            <a:off x="866656" y="5916811"/>
            <a:ext cx="503158" cy="503158"/>
          </a:xfrm>
          <a:prstGeom prst="roundRect">
            <a:avLst>
              <a:gd name="adj" fmla="val 66681"/>
            </a:avLst>
          </a:prstGeom>
          <a:solidFill>
            <a:srgbClr val="0A081B"/>
          </a:solidFill>
          <a:ln w="22860">
            <a:solidFill>
              <a:srgbClr val="37A7E7"/>
            </a:solidFill>
            <a:prstDash val="solid"/>
          </a:ln>
        </p:spPr>
      </p:sp>
      <p:sp>
        <p:nvSpPr>
          <p:cNvPr id="16" name="Text 14"/>
          <p:cNvSpPr/>
          <p:nvPr/>
        </p:nvSpPr>
        <p:spPr>
          <a:xfrm>
            <a:off x="1030843" y="6019205"/>
            <a:ext cx="174665" cy="298252"/>
          </a:xfrm>
          <a:prstGeom prst="rect">
            <a:avLst/>
          </a:prstGeom>
          <a:noFill/>
          <a:ln/>
        </p:spPr>
        <p:txBody>
          <a:bodyPr wrap="none" lIns="0" tIns="0" rIns="0" bIns="0" rtlCol="0" anchor="t"/>
          <a:lstStyle/>
          <a:p>
            <a:pPr algn="ctr" indent="0" marL="0">
              <a:lnSpc>
                <a:spcPts val="2300"/>
              </a:lnSpc>
              <a:buNone/>
            </a:pPr>
            <a:r>
              <a:rPr lang="en-US" sz="2300" b="1" dirty="0">
                <a:solidFill>
                  <a:srgbClr val="E0E4E6"/>
                </a:solidFill>
                <a:latin typeface="Spline Sans Bold" pitchFamily="34" charset="0"/>
                <a:ea typeface="Spline Sans Bold" pitchFamily="34" charset="-122"/>
                <a:cs typeface="Spline Sans Bold" pitchFamily="34" charset="-120"/>
              </a:rPr>
              <a:t>3</a:t>
            </a:r>
            <a:endParaRPr lang="en-US" sz="2300" dirty="0"/>
          </a:p>
        </p:txBody>
      </p:sp>
      <p:sp>
        <p:nvSpPr>
          <p:cNvPr id="17" name="Text 15"/>
          <p:cNvSpPr/>
          <p:nvPr/>
        </p:nvSpPr>
        <p:spPr>
          <a:xfrm>
            <a:off x="2348389" y="5888831"/>
            <a:ext cx="2724150" cy="310515"/>
          </a:xfrm>
          <a:prstGeom prst="rect">
            <a:avLst/>
          </a:prstGeom>
          <a:noFill/>
          <a:ln/>
        </p:spPr>
        <p:txBody>
          <a:bodyPr wrap="none" lIns="0" tIns="0" rIns="0" bIns="0" rtlCol="0" anchor="t"/>
          <a:lstStyle/>
          <a:p>
            <a:pPr algn="l" indent="0" marL="0">
              <a:lnSpc>
                <a:spcPts val="2400"/>
              </a:lnSpc>
              <a:buNone/>
            </a:pPr>
            <a:r>
              <a:rPr lang="en-US" sz="1950" b="1" dirty="0">
                <a:solidFill>
                  <a:srgbClr val="E0E4E6"/>
                </a:solidFill>
                <a:latin typeface="Spline Sans Bold" pitchFamily="34" charset="0"/>
                <a:ea typeface="Spline Sans Bold" pitchFamily="34" charset="-122"/>
                <a:cs typeface="Spline Sans Bold" pitchFamily="34" charset="-120"/>
              </a:rPr>
              <a:t>Subset of data selected</a:t>
            </a:r>
            <a:endParaRPr lang="en-US" sz="1950" dirty="0"/>
          </a:p>
        </p:txBody>
      </p:sp>
      <p:sp>
        <p:nvSpPr>
          <p:cNvPr id="18" name="Text 16"/>
          <p:cNvSpPr/>
          <p:nvPr/>
        </p:nvSpPr>
        <p:spPr>
          <a:xfrm>
            <a:off x="2348389" y="6422946"/>
            <a:ext cx="6191131" cy="715804"/>
          </a:xfrm>
          <a:prstGeom prst="rect">
            <a:avLst/>
          </a:prstGeom>
          <a:noFill/>
          <a:ln/>
        </p:spPr>
        <p:txBody>
          <a:bodyPr wrap="square" lIns="0" tIns="0" rIns="0" bIns="0" rtlCol="0" anchor="t"/>
          <a:lstStyle/>
          <a:p>
            <a:pPr algn="l" indent="0" marL="0">
              <a:lnSpc>
                <a:spcPts val="2800"/>
              </a:lnSpc>
              <a:buNone/>
            </a:pPr>
            <a:r>
              <a:rPr lang="en-US" sz="1750" dirty="0">
                <a:solidFill>
                  <a:srgbClr val="E0E4E6"/>
                </a:solidFill>
                <a:latin typeface="Barlow" pitchFamily="34" charset="0"/>
                <a:ea typeface="Barlow" pitchFamily="34" charset="-122"/>
                <a:cs typeface="Barlow" pitchFamily="34" charset="-120"/>
              </a:rPr>
              <a:t>For training the student model, a subset of 220,000 images were selected.</a:t>
            </a:r>
            <a:endParaRPr lang="en-US" sz="1750" dirty="0"/>
          </a:p>
        </p:txBody>
      </p:sp>
      <p:pic>
        <p:nvPicPr>
          <p:cNvPr id="19" name="Image 0" descr="preencoded.png">    </p:cNvPr>
          <p:cNvPicPr>
            <a:picLocks noChangeAspect="1"/>
          </p:cNvPicPr>
          <p:nvPr/>
        </p:nvPicPr>
        <p:blipFill>
          <a:blip r:embed="rId1"/>
          <a:stretch>
            <a:fillRect/>
          </a:stretch>
        </p:blipFill>
        <p:spPr>
          <a:xfrm>
            <a:off x="9092684" y="1823799"/>
            <a:ext cx="4762381" cy="476238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81063" y="928807"/>
            <a:ext cx="5594747" cy="699254"/>
          </a:xfrm>
          <a:prstGeom prst="rect">
            <a:avLst/>
          </a:prstGeom>
          <a:noFill/>
          <a:ln/>
        </p:spPr>
        <p:txBody>
          <a:bodyPr wrap="none" lIns="0" tIns="0" rIns="0" bIns="0" rtlCol="0" anchor="t"/>
          <a:lstStyle/>
          <a:p>
            <a:pPr indent="0" marL="0">
              <a:lnSpc>
                <a:spcPts val="5500"/>
              </a:lnSpc>
              <a:buNone/>
            </a:pPr>
            <a:r>
              <a:rPr lang="en-US" sz="4400" b="1" dirty="0">
                <a:solidFill>
                  <a:srgbClr val="F0FCFF"/>
                </a:solidFill>
                <a:latin typeface="Spline Sans Bold" pitchFamily="34" charset="0"/>
                <a:ea typeface="Spline Sans Bold" pitchFamily="34" charset="-122"/>
                <a:cs typeface="Spline Sans Bold" pitchFamily="34" charset="-120"/>
              </a:rPr>
              <a:t>Training</a:t>
            </a:r>
            <a:endParaRPr lang="en-US" sz="4400" dirty="0"/>
          </a:p>
        </p:txBody>
      </p:sp>
      <p:sp>
        <p:nvSpPr>
          <p:cNvPr id="3" name="Shape 1"/>
          <p:cNvSpPr/>
          <p:nvPr/>
        </p:nvSpPr>
        <p:spPr>
          <a:xfrm>
            <a:off x="1243370" y="2131576"/>
            <a:ext cx="30480" cy="5169218"/>
          </a:xfrm>
          <a:prstGeom prst="roundRect">
            <a:avLst>
              <a:gd name="adj" fmla="val 1239006"/>
            </a:avLst>
          </a:prstGeom>
          <a:solidFill>
            <a:srgbClr val="FFFFFF">
              <a:alpha val="24000"/>
            </a:srgbClr>
          </a:solidFill>
          <a:ln/>
        </p:spPr>
      </p:sp>
      <p:sp>
        <p:nvSpPr>
          <p:cNvPr id="4" name="Shape 2"/>
          <p:cNvSpPr/>
          <p:nvPr/>
        </p:nvSpPr>
        <p:spPr>
          <a:xfrm>
            <a:off x="1511320" y="2682597"/>
            <a:ext cx="881063" cy="30480"/>
          </a:xfrm>
          <a:prstGeom prst="roundRect">
            <a:avLst>
              <a:gd name="adj" fmla="val 1239006"/>
            </a:avLst>
          </a:prstGeom>
          <a:solidFill>
            <a:srgbClr val="16FFBB"/>
          </a:solidFill>
          <a:ln/>
        </p:spPr>
      </p:sp>
      <p:sp>
        <p:nvSpPr>
          <p:cNvPr id="5" name="Shape 3"/>
          <p:cNvSpPr/>
          <p:nvPr/>
        </p:nvSpPr>
        <p:spPr>
          <a:xfrm>
            <a:off x="975420" y="2414707"/>
            <a:ext cx="566380" cy="566380"/>
          </a:xfrm>
          <a:prstGeom prst="roundRect">
            <a:avLst>
              <a:gd name="adj" fmla="val 66678"/>
            </a:avLst>
          </a:prstGeom>
          <a:solidFill>
            <a:srgbClr val="0A081B"/>
          </a:solidFill>
          <a:ln w="30480">
            <a:solidFill>
              <a:srgbClr val="16FFBB"/>
            </a:solidFill>
            <a:prstDash val="solid"/>
          </a:ln>
        </p:spPr>
      </p:sp>
      <p:sp>
        <p:nvSpPr>
          <p:cNvPr id="6" name="Text 4"/>
          <p:cNvSpPr/>
          <p:nvPr/>
        </p:nvSpPr>
        <p:spPr>
          <a:xfrm>
            <a:off x="1185922" y="2530078"/>
            <a:ext cx="145256" cy="335637"/>
          </a:xfrm>
          <a:prstGeom prst="rect">
            <a:avLst/>
          </a:prstGeom>
          <a:noFill/>
          <a:ln/>
        </p:spPr>
        <p:txBody>
          <a:bodyPr wrap="none" lIns="0" tIns="0" rIns="0" bIns="0" rtlCol="0" anchor="t"/>
          <a:lstStyle/>
          <a:p>
            <a:pPr algn="ctr" indent="0" marL="0">
              <a:lnSpc>
                <a:spcPts val="2600"/>
              </a:lnSpc>
              <a:buNone/>
            </a:pPr>
            <a:r>
              <a:rPr lang="en-US" sz="2600" b="1" dirty="0">
                <a:solidFill>
                  <a:srgbClr val="E0E4E6"/>
                </a:solidFill>
                <a:latin typeface="Spline Sans Bold" pitchFamily="34" charset="0"/>
                <a:ea typeface="Spline Sans Bold" pitchFamily="34" charset="-122"/>
                <a:cs typeface="Spline Sans Bold" pitchFamily="34" charset="-120"/>
              </a:rPr>
              <a:t>1</a:t>
            </a:r>
            <a:endParaRPr lang="en-US" sz="2600" dirty="0"/>
          </a:p>
        </p:txBody>
      </p:sp>
      <p:sp>
        <p:nvSpPr>
          <p:cNvPr id="7" name="Text 5"/>
          <p:cNvSpPr/>
          <p:nvPr/>
        </p:nvSpPr>
        <p:spPr>
          <a:xfrm>
            <a:off x="2643307" y="2383274"/>
            <a:ext cx="7495461" cy="419457"/>
          </a:xfrm>
          <a:prstGeom prst="rect">
            <a:avLst/>
          </a:prstGeom>
          <a:noFill/>
          <a:ln/>
        </p:spPr>
        <p:txBody>
          <a:bodyPr wrap="none" lIns="0" tIns="0" rIns="0" bIns="0" rtlCol="0" anchor="t"/>
          <a:lstStyle/>
          <a:p>
            <a:pPr algn="l" indent="0" marL="0">
              <a:lnSpc>
                <a:spcPts val="3300"/>
              </a:lnSpc>
              <a:buNone/>
            </a:pPr>
            <a:r>
              <a:rPr lang="en-US" sz="2600" b="1" dirty="0">
                <a:solidFill>
                  <a:srgbClr val="E0E4E6"/>
                </a:solidFill>
                <a:latin typeface="Spline Sans Bold" pitchFamily="34" charset="0"/>
                <a:ea typeface="Spline Sans Bold" pitchFamily="34" charset="-122"/>
                <a:cs typeface="Spline Sans Bold" pitchFamily="34" charset="-120"/>
              </a:rPr>
              <a:t>Pre-training: Create teacher Image Embeddings</a:t>
            </a:r>
            <a:endParaRPr lang="en-US" sz="2600" dirty="0"/>
          </a:p>
        </p:txBody>
      </p:sp>
      <p:sp>
        <p:nvSpPr>
          <p:cNvPr id="8" name="Text 6"/>
          <p:cNvSpPr/>
          <p:nvPr/>
        </p:nvSpPr>
        <p:spPr>
          <a:xfrm>
            <a:off x="2643307" y="2953702"/>
            <a:ext cx="11106031" cy="402908"/>
          </a:xfrm>
          <a:prstGeom prst="rect">
            <a:avLst/>
          </a:prstGeom>
          <a:noFill/>
          <a:ln/>
        </p:spPr>
        <p:txBody>
          <a:bodyPr wrap="non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220,000 images → 36 hours</a:t>
            </a:r>
            <a:endParaRPr lang="en-US" sz="1950" dirty="0"/>
          </a:p>
        </p:txBody>
      </p:sp>
      <p:sp>
        <p:nvSpPr>
          <p:cNvPr id="9" name="Text 7"/>
          <p:cNvSpPr/>
          <p:nvPr/>
        </p:nvSpPr>
        <p:spPr>
          <a:xfrm>
            <a:off x="2643307" y="3444716"/>
            <a:ext cx="11106031" cy="402908"/>
          </a:xfrm>
          <a:prstGeom prst="rect">
            <a:avLst/>
          </a:prstGeom>
          <a:noFill/>
          <a:ln/>
        </p:spPr>
        <p:txBody>
          <a:bodyPr wrap="non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1.5 TB of data: Original Images + Teacher Embeddings</a:t>
            </a:r>
            <a:endParaRPr lang="en-US" sz="1950" dirty="0"/>
          </a:p>
        </p:txBody>
      </p:sp>
      <p:sp>
        <p:nvSpPr>
          <p:cNvPr id="10" name="Shape 8"/>
          <p:cNvSpPr/>
          <p:nvPr/>
        </p:nvSpPr>
        <p:spPr>
          <a:xfrm>
            <a:off x="1511320" y="4902041"/>
            <a:ext cx="881063" cy="30480"/>
          </a:xfrm>
          <a:prstGeom prst="roundRect">
            <a:avLst>
              <a:gd name="adj" fmla="val 1239006"/>
            </a:avLst>
          </a:prstGeom>
          <a:solidFill>
            <a:srgbClr val="29DDDA"/>
          </a:solidFill>
          <a:ln/>
        </p:spPr>
      </p:sp>
      <p:sp>
        <p:nvSpPr>
          <p:cNvPr id="11" name="Shape 9"/>
          <p:cNvSpPr/>
          <p:nvPr/>
        </p:nvSpPr>
        <p:spPr>
          <a:xfrm>
            <a:off x="975420" y="4634151"/>
            <a:ext cx="566380" cy="566380"/>
          </a:xfrm>
          <a:prstGeom prst="roundRect">
            <a:avLst>
              <a:gd name="adj" fmla="val 66678"/>
            </a:avLst>
          </a:prstGeom>
          <a:solidFill>
            <a:srgbClr val="0A081B"/>
          </a:solidFill>
          <a:ln w="30480">
            <a:solidFill>
              <a:srgbClr val="29DDDA"/>
            </a:solidFill>
            <a:prstDash val="solid"/>
          </a:ln>
        </p:spPr>
      </p:sp>
      <p:sp>
        <p:nvSpPr>
          <p:cNvPr id="12" name="Text 10"/>
          <p:cNvSpPr/>
          <p:nvPr/>
        </p:nvSpPr>
        <p:spPr>
          <a:xfrm>
            <a:off x="1165205" y="4749522"/>
            <a:ext cx="186690" cy="335637"/>
          </a:xfrm>
          <a:prstGeom prst="rect">
            <a:avLst/>
          </a:prstGeom>
          <a:noFill/>
          <a:ln/>
        </p:spPr>
        <p:txBody>
          <a:bodyPr wrap="none" lIns="0" tIns="0" rIns="0" bIns="0" rtlCol="0" anchor="t"/>
          <a:lstStyle/>
          <a:p>
            <a:pPr algn="ctr" indent="0" marL="0">
              <a:lnSpc>
                <a:spcPts val="2600"/>
              </a:lnSpc>
              <a:buNone/>
            </a:pPr>
            <a:r>
              <a:rPr lang="en-US" sz="2600" b="1" dirty="0">
                <a:solidFill>
                  <a:srgbClr val="E0E4E6"/>
                </a:solidFill>
                <a:latin typeface="Spline Sans Bold" pitchFamily="34" charset="0"/>
                <a:ea typeface="Spline Sans Bold" pitchFamily="34" charset="-122"/>
                <a:cs typeface="Spline Sans Bold" pitchFamily="34" charset="-120"/>
              </a:rPr>
              <a:t>2</a:t>
            </a:r>
            <a:endParaRPr lang="en-US" sz="2600" dirty="0"/>
          </a:p>
        </p:txBody>
      </p:sp>
      <p:sp>
        <p:nvSpPr>
          <p:cNvPr id="13" name="Text 11"/>
          <p:cNvSpPr/>
          <p:nvPr/>
        </p:nvSpPr>
        <p:spPr>
          <a:xfrm>
            <a:off x="2643307" y="4602718"/>
            <a:ext cx="3356848" cy="419457"/>
          </a:xfrm>
          <a:prstGeom prst="rect">
            <a:avLst/>
          </a:prstGeom>
          <a:noFill/>
          <a:ln/>
        </p:spPr>
        <p:txBody>
          <a:bodyPr wrap="none" lIns="0" tIns="0" rIns="0" bIns="0" rtlCol="0" anchor="t"/>
          <a:lstStyle/>
          <a:p>
            <a:pPr algn="l" indent="0" marL="0">
              <a:lnSpc>
                <a:spcPts val="3300"/>
              </a:lnSpc>
              <a:buNone/>
            </a:pPr>
            <a:r>
              <a:rPr lang="en-US" sz="2600" b="1" dirty="0">
                <a:solidFill>
                  <a:srgbClr val="E0E4E6"/>
                </a:solidFill>
                <a:latin typeface="Spline Sans Bold" pitchFamily="34" charset="0"/>
                <a:ea typeface="Spline Sans Bold" pitchFamily="34" charset="-122"/>
                <a:cs typeface="Spline Sans Bold" pitchFamily="34" charset="-120"/>
              </a:rPr>
              <a:t>Student Model:</a:t>
            </a:r>
            <a:endParaRPr lang="en-US" sz="2600" dirty="0"/>
          </a:p>
        </p:txBody>
      </p:sp>
      <p:sp>
        <p:nvSpPr>
          <p:cNvPr id="14" name="Text 12"/>
          <p:cNvSpPr/>
          <p:nvPr/>
        </p:nvSpPr>
        <p:spPr>
          <a:xfrm>
            <a:off x="2643307" y="5173147"/>
            <a:ext cx="11106031" cy="402908"/>
          </a:xfrm>
          <a:prstGeom prst="rect">
            <a:avLst/>
          </a:prstGeom>
          <a:noFill/>
          <a:ln/>
        </p:spPr>
        <p:txBody>
          <a:bodyPr wrap="non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Batch size: 8</a:t>
            </a:r>
            <a:endParaRPr lang="en-US" sz="1950" dirty="0"/>
          </a:p>
        </p:txBody>
      </p:sp>
      <p:sp>
        <p:nvSpPr>
          <p:cNvPr id="15" name="Text 13"/>
          <p:cNvSpPr/>
          <p:nvPr/>
        </p:nvSpPr>
        <p:spPr>
          <a:xfrm>
            <a:off x="2643307" y="5664160"/>
            <a:ext cx="11106031" cy="402908"/>
          </a:xfrm>
          <a:prstGeom prst="rect">
            <a:avLst/>
          </a:prstGeom>
          <a:noFill/>
          <a:ln/>
        </p:spPr>
        <p:txBody>
          <a:bodyPr wrap="non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Epochs: 2</a:t>
            </a:r>
            <a:endParaRPr lang="en-US" sz="1950" dirty="0"/>
          </a:p>
        </p:txBody>
      </p:sp>
      <p:sp>
        <p:nvSpPr>
          <p:cNvPr id="16" name="Text 14"/>
          <p:cNvSpPr/>
          <p:nvPr/>
        </p:nvSpPr>
        <p:spPr>
          <a:xfrm>
            <a:off x="2643307" y="6155174"/>
            <a:ext cx="11106031" cy="402908"/>
          </a:xfrm>
          <a:prstGeom prst="rect">
            <a:avLst/>
          </a:prstGeom>
          <a:noFill/>
          <a:ln/>
        </p:spPr>
        <p:txBody>
          <a:bodyPr wrap="non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MSE Loss</a:t>
            </a:r>
            <a:endParaRPr lang="en-US" sz="1950" dirty="0"/>
          </a:p>
        </p:txBody>
      </p:sp>
      <p:sp>
        <p:nvSpPr>
          <p:cNvPr id="17" name="Text 15"/>
          <p:cNvSpPr/>
          <p:nvPr/>
        </p:nvSpPr>
        <p:spPr>
          <a:xfrm>
            <a:off x="2643307" y="6646188"/>
            <a:ext cx="11106031" cy="402908"/>
          </a:xfrm>
          <a:prstGeom prst="rect">
            <a:avLst/>
          </a:prstGeom>
          <a:noFill/>
          <a:ln/>
        </p:spPr>
        <p:txBody>
          <a:bodyPr wrap="non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A5000 GPU via runpod.io → 12 hours</a:t>
            </a:r>
            <a:endParaRPr lang="en-US" sz="19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81063" y="1718072"/>
            <a:ext cx="5594747" cy="699254"/>
          </a:xfrm>
          <a:prstGeom prst="rect">
            <a:avLst/>
          </a:prstGeom>
          <a:noFill/>
          <a:ln/>
        </p:spPr>
        <p:txBody>
          <a:bodyPr wrap="none" lIns="0" tIns="0" rIns="0" bIns="0" rtlCol="0" anchor="t"/>
          <a:lstStyle/>
          <a:p>
            <a:pPr indent="0" marL="0">
              <a:lnSpc>
                <a:spcPts val="5500"/>
              </a:lnSpc>
              <a:buNone/>
            </a:pPr>
            <a:r>
              <a:rPr lang="en-US" sz="4400" b="1" dirty="0">
                <a:solidFill>
                  <a:srgbClr val="F0FCFF"/>
                </a:solidFill>
                <a:latin typeface="Spline Sans Bold" pitchFamily="34" charset="0"/>
                <a:ea typeface="Spline Sans Bold" pitchFamily="34" charset="-122"/>
                <a:cs typeface="Spline Sans Bold" pitchFamily="34" charset="-120"/>
              </a:rPr>
              <a:t>Evaluation</a:t>
            </a:r>
            <a:endParaRPr lang="en-US" sz="4400" dirty="0"/>
          </a:p>
        </p:txBody>
      </p:sp>
      <p:sp>
        <p:nvSpPr>
          <p:cNvPr id="3" name="Shape 1"/>
          <p:cNvSpPr/>
          <p:nvPr/>
        </p:nvSpPr>
        <p:spPr>
          <a:xfrm>
            <a:off x="881063" y="2794873"/>
            <a:ext cx="12868275" cy="3716655"/>
          </a:xfrm>
          <a:prstGeom prst="roundRect">
            <a:avLst>
              <a:gd name="adj" fmla="val 10161"/>
            </a:avLst>
          </a:prstGeom>
          <a:noFill/>
          <a:ln w="15240">
            <a:solidFill>
              <a:srgbClr val="FFFFFF">
                <a:alpha val="24000"/>
              </a:srgbClr>
            </a:solidFill>
            <a:prstDash val="solid"/>
          </a:ln>
        </p:spPr>
      </p:sp>
      <p:sp>
        <p:nvSpPr>
          <p:cNvPr id="4" name="Shape 2"/>
          <p:cNvSpPr/>
          <p:nvPr/>
        </p:nvSpPr>
        <p:spPr>
          <a:xfrm>
            <a:off x="896302" y="2810113"/>
            <a:ext cx="12837795" cy="720090"/>
          </a:xfrm>
          <a:prstGeom prst="rect">
            <a:avLst/>
          </a:prstGeom>
          <a:solidFill>
            <a:srgbClr val="FFFFFF">
              <a:alpha val="4000"/>
            </a:srgbClr>
          </a:solidFill>
          <a:ln/>
        </p:spPr>
      </p:sp>
      <p:sp>
        <p:nvSpPr>
          <p:cNvPr id="5" name="Text 3"/>
          <p:cNvSpPr/>
          <p:nvPr/>
        </p:nvSpPr>
        <p:spPr>
          <a:xfrm>
            <a:off x="1148239" y="2968704"/>
            <a:ext cx="2916555"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Metric</a:t>
            </a:r>
            <a:endParaRPr lang="en-US" sz="1950" dirty="0"/>
          </a:p>
        </p:txBody>
      </p:sp>
      <p:sp>
        <p:nvSpPr>
          <p:cNvPr id="6" name="Text 4"/>
          <p:cNvSpPr/>
          <p:nvPr/>
        </p:nvSpPr>
        <p:spPr>
          <a:xfrm>
            <a:off x="4575810" y="2968704"/>
            <a:ext cx="2626519"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Custom Mobile SAM</a:t>
            </a:r>
            <a:endParaRPr lang="en-US" sz="1950" dirty="0"/>
          </a:p>
        </p:txBody>
      </p:sp>
      <p:sp>
        <p:nvSpPr>
          <p:cNvPr id="7" name="Text 5"/>
          <p:cNvSpPr/>
          <p:nvPr/>
        </p:nvSpPr>
        <p:spPr>
          <a:xfrm>
            <a:off x="7713345" y="2968704"/>
            <a:ext cx="2540437"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Mobile SAM</a:t>
            </a:r>
            <a:endParaRPr lang="en-US" sz="1950" dirty="0"/>
          </a:p>
        </p:txBody>
      </p:sp>
      <p:sp>
        <p:nvSpPr>
          <p:cNvPr id="8" name="Text 6"/>
          <p:cNvSpPr/>
          <p:nvPr/>
        </p:nvSpPr>
        <p:spPr>
          <a:xfrm>
            <a:off x="10764798" y="2968704"/>
            <a:ext cx="2717602"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Original SAM</a:t>
            </a:r>
            <a:endParaRPr lang="en-US" sz="1950" dirty="0"/>
          </a:p>
        </p:txBody>
      </p:sp>
      <p:sp>
        <p:nvSpPr>
          <p:cNvPr id="9" name="Shape 7"/>
          <p:cNvSpPr/>
          <p:nvPr/>
        </p:nvSpPr>
        <p:spPr>
          <a:xfrm>
            <a:off x="896302" y="3530203"/>
            <a:ext cx="12837795" cy="720090"/>
          </a:xfrm>
          <a:prstGeom prst="rect">
            <a:avLst/>
          </a:prstGeom>
          <a:solidFill>
            <a:srgbClr val="000000">
              <a:alpha val="4000"/>
            </a:srgbClr>
          </a:solidFill>
          <a:ln/>
        </p:spPr>
      </p:sp>
      <p:sp>
        <p:nvSpPr>
          <p:cNvPr id="10" name="Text 8"/>
          <p:cNvSpPr/>
          <p:nvPr/>
        </p:nvSpPr>
        <p:spPr>
          <a:xfrm>
            <a:off x="1148239" y="3688794"/>
            <a:ext cx="2916555"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mIoU</a:t>
            </a:r>
            <a:endParaRPr lang="en-US" sz="1950" dirty="0"/>
          </a:p>
        </p:txBody>
      </p:sp>
      <p:sp>
        <p:nvSpPr>
          <p:cNvPr id="11" name="Text 9"/>
          <p:cNvSpPr/>
          <p:nvPr/>
        </p:nvSpPr>
        <p:spPr>
          <a:xfrm>
            <a:off x="4575810" y="3688794"/>
            <a:ext cx="2626519"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0.6284</a:t>
            </a:r>
            <a:endParaRPr lang="en-US" sz="1950" dirty="0"/>
          </a:p>
        </p:txBody>
      </p:sp>
      <p:sp>
        <p:nvSpPr>
          <p:cNvPr id="12" name="Text 10"/>
          <p:cNvSpPr/>
          <p:nvPr/>
        </p:nvSpPr>
        <p:spPr>
          <a:xfrm>
            <a:off x="7713345" y="3688794"/>
            <a:ext cx="2540437"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0.7447</a:t>
            </a:r>
            <a:endParaRPr lang="en-US" sz="1950" dirty="0"/>
          </a:p>
        </p:txBody>
      </p:sp>
      <p:sp>
        <p:nvSpPr>
          <p:cNvPr id="13" name="Text 11"/>
          <p:cNvSpPr/>
          <p:nvPr/>
        </p:nvSpPr>
        <p:spPr>
          <a:xfrm>
            <a:off x="10764798" y="3688794"/>
            <a:ext cx="2717602"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1.0 (truth)</a:t>
            </a:r>
            <a:endParaRPr lang="en-US" sz="1950" dirty="0"/>
          </a:p>
        </p:txBody>
      </p:sp>
      <p:sp>
        <p:nvSpPr>
          <p:cNvPr id="14" name="Shape 12"/>
          <p:cNvSpPr/>
          <p:nvPr/>
        </p:nvSpPr>
        <p:spPr>
          <a:xfrm>
            <a:off x="896302" y="4250293"/>
            <a:ext cx="12837795" cy="1122998"/>
          </a:xfrm>
          <a:prstGeom prst="rect">
            <a:avLst/>
          </a:prstGeom>
          <a:solidFill>
            <a:srgbClr val="FFFFFF">
              <a:alpha val="4000"/>
            </a:srgbClr>
          </a:solidFill>
          <a:ln/>
        </p:spPr>
      </p:sp>
      <p:sp>
        <p:nvSpPr>
          <p:cNvPr id="15" name="Text 13"/>
          <p:cNvSpPr/>
          <p:nvPr/>
        </p:nvSpPr>
        <p:spPr>
          <a:xfrm>
            <a:off x="1148239" y="4408884"/>
            <a:ext cx="2916555" cy="805815"/>
          </a:xfrm>
          <a:prstGeom prst="rect">
            <a:avLst/>
          </a:prstGeom>
          <a:noFill/>
          <a:ln/>
        </p:spPr>
        <p:txBody>
          <a:bodyPr wrap="squar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Latency (single prompt point)</a:t>
            </a:r>
            <a:endParaRPr lang="en-US" sz="1950" dirty="0"/>
          </a:p>
        </p:txBody>
      </p:sp>
      <p:sp>
        <p:nvSpPr>
          <p:cNvPr id="16" name="Text 14"/>
          <p:cNvSpPr/>
          <p:nvPr/>
        </p:nvSpPr>
        <p:spPr>
          <a:xfrm>
            <a:off x="4575810" y="4408884"/>
            <a:ext cx="2626519"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0.33 s</a:t>
            </a:r>
            <a:endParaRPr lang="en-US" sz="1950" dirty="0"/>
          </a:p>
        </p:txBody>
      </p:sp>
      <p:sp>
        <p:nvSpPr>
          <p:cNvPr id="17" name="Text 15"/>
          <p:cNvSpPr/>
          <p:nvPr/>
        </p:nvSpPr>
        <p:spPr>
          <a:xfrm>
            <a:off x="7713345" y="4408884"/>
            <a:ext cx="2540437"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N/A</a:t>
            </a:r>
            <a:endParaRPr lang="en-US" sz="1950" dirty="0"/>
          </a:p>
        </p:txBody>
      </p:sp>
      <p:sp>
        <p:nvSpPr>
          <p:cNvPr id="18" name="Text 16"/>
          <p:cNvSpPr/>
          <p:nvPr/>
        </p:nvSpPr>
        <p:spPr>
          <a:xfrm>
            <a:off x="10764798" y="4408884"/>
            <a:ext cx="2717602"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2.15 s</a:t>
            </a:r>
            <a:endParaRPr lang="en-US" sz="1950" dirty="0"/>
          </a:p>
        </p:txBody>
      </p:sp>
      <p:sp>
        <p:nvSpPr>
          <p:cNvPr id="19" name="Shape 17"/>
          <p:cNvSpPr/>
          <p:nvPr/>
        </p:nvSpPr>
        <p:spPr>
          <a:xfrm>
            <a:off x="896302" y="5373291"/>
            <a:ext cx="12837795" cy="1122998"/>
          </a:xfrm>
          <a:prstGeom prst="rect">
            <a:avLst/>
          </a:prstGeom>
          <a:solidFill>
            <a:srgbClr val="000000">
              <a:alpha val="4000"/>
            </a:srgbClr>
          </a:solidFill>
          <a:ln/>
        </p:spPr>
      </p:sp>
      <p:sp>
        <p:nvSpPr>
          <p:cNvPr id="20" name="Text 18"/>
          <p:cNvSpPr/>
          <p:nvPr/>
        </p:nvSpPr>
        <p:spPr>
          <a:xfrm>
            <a:off x="1148239" y="5531882"/>
            <a:ext cx="2916555" cy="805815"/>
          </a:xfrm>
          <a:prstGeom prst="rect">
            <a:avLst/>
          </a:prstGeom>
          <a:noFill/>
          <a:ln/>
        </p:spPr>
        <p:txBody>
          <a:bodyPr wrap="squar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Image Encoder Parameters</a:t>
            </a:r>
            <a:endParaRPr lang="en-US" sz="1950" dirty="0"/>
          </a:p>
        </p:txBody>
      </p:sp>
      <p:sp>
        <p:nvSpPr>
          <p:cNvPr id="21" name="Text 19"/>
          <p:cNvSpPr/>
          <p:nvPr/>
        </p:nvSpPr>
        <p:spPr>
          <a:xfrm>
            <a:off x="4575810" y="5531882"/>
            <a:ext cx="2626519"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6 M</a:t>
            </a:r>
            <a:endParaRPr lang="en-US" sz="1950" dirty="0"/>
          </a:p>
        </p:txBody>
      </p:sp>
      <p:sp>
        <p:nvSpPr>
          <p:cNvPr id="22" name="Text 20"/>
          <p:cNvSpPr/>
          <p:nvPr/>
        </p:nvSpPr>
        <p:spPr>
          <a:xfrm>
            <a:off x="7713345" y="5531882"/>
            <a:ext cx="2540437"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6 M</a:t>
            </a:r>
            <a:endParaRPr lang="en-US" sz="1950" dirty="0"/>
          </a:p>
        </p:txBody>
      </p:sp>
      <p:sp>
        <p:nvSpPr>
          <p:cNvPr id="23" name="Text 21"/>
          <p:cNvSpPr/>
          <p:nvPr/>
        </p:nvSpPr>
        <p:spPr>
          <a:xfrm>
            <a:off x="10764798" y="5531882"/>
            <a:ext cx="2717602" cy="402908"/>
          </a:xfrm>
          <a:prstGeom prst="rect">
            <a:avLst/>
          </a:prstGeom>
          <a:noFill/>
          <a:ln/>
        </p:spPr>
        <p:txBody>
          <a:bodyPr wrap="non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637 M</a:t>
            </a:r>
            <a:endParaRPr lang="en-US" sz="19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81063" y="1746171"/>
            <a:ext cx="5841921" cy="699254"/>
          </a:xfrm>
          <a:prstGeom prst="rect">
            <a:avLst/>
          </a:prstGeom>
          <a:noFill/>
          <a:ln/>
        </p:spPr>
        <p:txBody>
          <a:bodyPr wrap="none" lIns="0" tIns="0" rIns="0" bIns="0" rtlCol="0" anchor="t"/>
          <a:lstStyle/>
          <a:p>
            <a:pPr indent="0" marL="0">
              <a:lnSpc>
                <a:spcPts val="5500"/>
              </a:lnSpc>
              <a:buNone/>
            </a:pPr>
            <a:r>
              <a:rPr lang="en-US" sz="4400" b="1" dirty="0">
                <a:solidFill>
                  <a:srgbClr val="F0FCFF"/>
                </a:solidFill>
                <a:latin typeface="Spline Sans Bold" pitchFamily="34" charset="0"/>
                <a:ea typeface="Spline Sans Bold" pitchFamily="34" charset="-122"/>
                <a:cs typeface="Spline Sans Bold" pitchFamily="34" charset="-120"/>
              </a:rPr>
              <a:t>Future Considerations</a:t>
            </a:r>
            <a:endParaRPr lang="en-US" sz="4400" dirty="0"/>
          </a:p>
        </p:txBody>
      </p:sp>
      <p:sp>
        <p:nvSpPr>
          <p:cNvPr id="3" name="Text 1"/>
          <p:cNvSpPr/>
          <p:nvPr/>
        </p:nvSpPr>
        <p:spPr>
          <a:xfrm>
            <a:off x="881063" y="3074670"/>
            <a:ext cx="2797373" cy="349687"/>
          </a:xfrm>
          <a:prstGeom prst="rect">
            <a:avLst/>
          </a:prstGeom>
          <a:noFill/>
          <a:ln/>
        </p:spPr>
        <p:txBody>
          <a:bodyPr wrap="none" lIns="0" tIns="0" rIns="0" bIns="0" rtlCol="0" anchor="t"/>
          <a:lstStyle/>
          <a:p>
            <a:pPr indent="0" marL="0">
              <a:lnSpc>
                <a:spcPts val="2750"/>
              </a:lnSpc>
              <a:buNone/>
            </a:pPr>
            <a:r>
              <a:rPr lang="en-US" sz="2200" b="1" dirty="0">
                <a:solidFill>
                  <a:srgbClr val="F0FCFF"/>
                </a:solidFill>
                <a:latin typeface="Spline Sans Bold" pitchFamily="34" charset="0"/>
                <a:ea typeface="Spline Sans Bold" pitchFamily="34" charset="-122"/>
                <a:cs typeface="Spline Sans Bold" pitchFamily="34" charset="-120"/>
              </a:rPr>
              <a:t>Better training</a:t>
            </a:r>
            <a:endParaRPr lang="en-US" sz="2200" dirty="0"/>
          </a:p>
        </p:txBody>
      </p:sp>
      <p:sp>
        <p:nvSpPr>
          <p:cNvPr id="4" name="Text 2"/>
          <p:cNvSpPr/>
          <p:nvPr/>
        </p:nvSpPr>
        <p:spPr>
          <a:xfrm>
            <a:off x="881063" y="3676055"/>
            <a:ext cx="6127075" cy="402908"/>
          </a:xfrm>
          <a:prstGeom prst="rect">
            <a:avLst/>
          </a:prstGeom>
          <a:noFill/>
          <a:ln/>
        </p:spPr>
        <p:txBody>
          <a:bodyPr wrap="non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Data augmentation: crop, rotate, add noise…</a:t>
            </a:r>
            <a:endParaRPr lang="en-US" sz="1950" dirty="0"/>
          </a:p>
        </p:txBody>
      </p:sp>
      <p:sp>
        <p:nvSpPr>
          <p:cNvPr id="5" name="Text 3"/>
          <p:cNvSpPr/>
          <p:nvPr/>
        </p:nvSpPr>
        <p:spPr>
          <a:xfrm>
            <a:off x="881063" y="4167068"/>
            <a:ext cx="6127075" cy="402908"/>
          </a:xfrm>
          <a:prstGeom prst="rect">
            <a:avLst/>
          </a:prstGeom>
          <a:noFill/>
          <a:ln/>
        </p:spPr>
        <p:txBody>
          <a:bodyPr wrap="non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More epochs</a:t>
            </a:r>
            <a:endParaRPr lang="en-US" sz="1950" dirty="0"/>
          </a:p>
        </p:txBody>
      </p:sp>
      <p:sp>
        <p:nvSpPr>
          <p:cNvPr id="6" name="Text 4"/>
          <p:cNvSpPr/>
          <p:nvPr/>
        </p:nvSpPr>
        <p:spPr>
          <a:xfrm>
            <a:off x="7629882" y="3074670"/>
            <a:ext cx="3281363" cy="349687"/>
          </a:xfrm>
          <a:prstGeom prst="rect">
            <a:avLst/>
          </a:prstGeom>
          <a:noFill/>
          <a:ln/>
        </p:spPr>
        <p:txBody>
          <a:bodyPr wrap="none" lIns="0" tIns="0" rIns="0" bIns="0" rtlCol="0" anchor="t"/>
          <a:lstStyle/>
          <a:p>
            <a:pPr indent="0" marL="0">
              <a:lnSpc>
                <a:spcPts val="2750"/>
              </a:lnSpc>
              <a:buNone/>
            </a:pPr>
            <a:r>
              <a:rPr lang="en-US" sz="2200" b="1" dirty="0">
                <a:solidFill>
                  <a:srgbClr val="F0FCFF"/>
                </a:solidFill>
                <a:latin typeface="Spline Sans Bold" pitchFamily="34" charset="0"/>
                <a:ea typeface="Spline Sans Bold" pitchFamily="34" charset="-122"/>
                <a:cs typeface="Spline Sans Bold" pitchFamily="34" charset="-120"/>
              </a:rPr>
              <a:t>Interactive Mobile Demo:</a:t>
            </a:r>
            <a:endParaRPr lang="en-US" sz="2200" dirty="0"/>
          </a:p>
        </p:txBody>
      </p:sp>
      <p:sp>
        <p:nvSpPr>
          <p:cNvPr id="7" name="Text 5"/>
          <p:cNvSpPr/>
          <p:nvPr/>
        </p:nvSpPr>
        <p:spPr>
          <a:xfrm>
            <a:off x="7629882" y="3676055"/>
            <a:ext cx="6127075" cy="805815"/>
          </a:xfrm>
          <a:prstGeom prst="rect">
            <a:avLst/>
          </a:prstGeom>
          <a:noFill/>
          <a:ln/>
        </p:spPr>
        <p:txBody>
          <a:bodyPr wrap="squar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Build a web-browser based implementation where model uses browser GPU API to run Mobile SAM model.</a:t>
            </a:r>
            <a:endParaRPr lang="en-US" sz="1950" dirty="0"/>
          </a:p>
        </p:txBody>
      </p:sp>
      <p:sp>
        <p:nvSpPr>
          <p:cNvPr id="8" name="Text 6"/>
          <p:cNvSpPr/>
          <p:nvPr/>
        </p:nvSpPr>
        <p:spPr>
          <a:xfrm>
            <a:off x="881063" y="4991576"/>
            <a:ext cx="12868275" cy="402908"/>
          </a:xfrm>
          <a:prstGeom prst="rect">
            <a:avLst/>
          </a:prstGeom>
          <a:noFill/>
          <a:ln/>
        </p:spPr>
        <p:txBody>
          <a:bodyPr wrap="none" lIns="0" tIns="0" rIns="0" bIns="0" rtlCol="0" anchor="t"/>
          <a:lstStyle/>
          <a:p>
            <a:pPr indent="0" marL="0">
              <a:lnSpc>
                <a:spcPts val="3150"/>
              </a:lnSpc>
              <a:buNone/>
            </a:pPr>
            <a:r>
              <a:rPr lang="en-US" sz="1950" b="1" dirty="0">
                <a:solidFill>
                  <a:srgbClr val="E0E4E6"/>
                </a:solidFill>
                <a:latin typeface="Barlow" pitchFamily="34" charset="0"/>
                <a:ea typeface="Barlow" pitchFamily="34" charset="-122"/>
                <a:cs typeface="Barlow" pitchFamily="34" charset="-120"/>
              </a:rPr>
              <a:t>SAM 2:</a:t>
            </a:r>
            <a:endParaRPr lang="en-US" sz="1950" dirty="0"/>
          </a:p>
        </p:txBody>
      </p:sp>
      <p:sp>
        <p:nvSpPr>
          <p:cNvPr id="9" name="Text 7"/>
          <p:cNvSpPr/>
          <p:nvPr/>
        </p:nvSpPr>
        <p:spPr>
          <a:xfrm>
            <a:off x="881063" y="5677614"/>
            <a:ext cx="12868275" cy="805815"/>
          </a:xfrm>
          <a:prstGeom prst="rect">
            <a:avLst/>
          </a:prstGeom>
          <a:noFill/>
          <a:ln/>
        </p:spPr>
        <p:txBody>
          <a:bodyPr wrap="square" lIns="0" tIns="0" rIns="0" bIns="0" rtlCol="0" anchor="t"/>
          <a:lstStyle/>
          <a:p>
            <a:pPr algn="l" marL="342900" indent="-342900">
              <a:lnSpc>
                <a:spcPts val="3150"/>
              </a:lnSpc>
              <a:buSzPct val="100000"/>
              <a:buChar char="•"/>
            </a:pPr>
            <a:r>
              <a:rPr lang="en-US" sz="1950" dirty="0">
                <a:solidFill>
                  <a:srgbClr val="E0E4E6"/>
                </a:solidFill>
                <a:latin typeface="Barlow" pitchFamily="34" charset="0"/>
                <a:ea typeface="Barlow" pitchFamily="34" charset="-122"/>
                <a:cs typeface="Barlow" pitchFamily="34" charset="-120"/>
              </a:rPr>
              <a:t>SAM 2 was released by Meta in July 2024. It would be interesting to train the student model using this updated version.</a:t>
            </a:r>
            <a:endParaRPr lang="en-US" sz="1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81063" y="3173492"/>
            <a:ext cx="6221254" cy="699254"/>
          </a:xfrm>
          <a:prstGeom prst="rect">
            <a:avLst/>
          </a:prstGeom>
          <a:noFill/>
          <a:ln/>
        </p:spPr>
        <p:txBody>
          <a:bodyPr wrap="none" lIns="0" tIns="0" rIns="0" bIns="0" rtlCol="0" anchor="t"/>
          <a:lstStyle/>
          <a:p>
            <a:pPr indent="0" marL="0">
              <a:lnSpc>
                <a:spcPts val="5500"/>
              </a:lnSpc>
              <a:buNone/>
            </a:pPr>
            <a:r>
              <a:rPr lang="en-US" sz="4400" b="1" dirty="0">
                <a:solidFill>
                  <a:srgbClr val="F0FCFF"/>
                </a:solidFill>
                <a:latin typeface="Spline Sans Bold" pitchFamily="34" charset="0"/>
                <a:ea typeface="Spline Sans Bold" pitchFamily="34" charset="-122"/>
                <a:cs typeface="Spline Sans Bold" pitchFamily="34" charset="-120"/>
              </a:rPr>
              <a:t>Questions and Answers</a:t>
            </a:r>
            <a:endParaRPr lang="en-US" sz="4400" dirty="0"/>
          </a:p>
        </p:txBody>
      </p:sp>
      <p:sp>
        <p:nvSpPr>
          <p:cNvPr id="4" name="Text 1"/>
          <p:cNvSpPr/>
          <p:nvPr/>
        </p:nvSpPr>
        <p:spPr>
          <a:xfrm>
            <a:off x="881063" y="4250293"/>
            <a:ext cx="7381875" cy="805815"/>
          </a:xfrm>
          <a:prstGeom prst="rect">
            <a:avLst/>
          </a:prstGeom>
          <a:noFill/>
          <a:ln/>
        </p:spPr>
        <p:txBody>
          <a:bodyPr wrap="square" lIns="0" tIns="0" rIns="0" bIns="0" rtlCol="0" anchor="t"/>
          <a:lstStyle/>
          <a:p>
            <a:pPr indent="0" marL="0">
              <a:lnSpc>
                <a:spcPts val="3150"/>
              </a:lnSpc>
              <a:buNone/>
            </a:pPr>
            <a:r>
              <a:rPr lang="en-US" sz="1950" dirty="0">
                <a:solidFill>
                  <a:srgbClr val="E0E4E6"/>
                </a:solidFill>
                <a:latin typeface="Barlow" pitchFamily="34" charset="0"/>
                <a:ea typeface="Barlow" pitchFamily="34" charset="-122"/>
                <a:cs typeface="Barlow" pitchFamily="34" charset="-120"/>
              </a:rPr>
              <a:t>Are there any questions about the process, the results, or potential future applications?</a:t>
            </a:r>
            <a:endParaRPr lang="en-US" sz="19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2024-11-24T11:56:13Z</dcterms:created>
  <dcterms:modified xsi:type="dcterms:W3CDTF">2024-11-24T11:56:13Z</dcterms:modified>
</cp:coreProperties>
</file>